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51" r:id="rId2"/>
    <p:sldId id="352" r:id="rId3"/>
    <p:sldId id="340" r:id="rId4"/>
    <p:sldId id="336" r:id="rId5"/>
    <p:sldId id="319" r:id="rId6"/>
    <p:sldId id="312" r:id="rId7"/>
    <p:sldId id="278" r:id="rId8"/>
    <p:sldId id="339" r:id="rId9"/>
    <p:sldId id="333" r:id="rId10"/>
    <p:sldId id="342" r:id="rId11"/>
    <p:sldId id="331" r:id="rId12"/>
    <p:sldId id="318" r:id="rId13"/>
    <p:sldId id="335" r:id="rId14"/>
    <p:sldId id="343" r:id="rId15"/>
    <p:sldId id="315" r:id="rId16"/>
    <p:sldId id="279" r:id="rId17"/>
    <p:sldId id="345" r:id="rId18"/>
    <p:sldId id="280" r:id="rId19"/>
    <p:sldId id="348" r:id="rId20"/>
    <p:sldId id="285" r:id="rId21"/>
    <p:sldId id="295" r:id="rId22"/>
    <p:sldId id="346" r:id="rId23"/>
    <p:sldId id="289" r:id="rId24"/>
    <p:sldId id="347" r:id="rId25"/>
    <p:sldId id="321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85" autoAdjust="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81E6A8-8B68-442C-B7D8-9D7DA447FF18}" type="doc">
      <dgm:prSet loTypeId="urn:microsoft.com/office/officeart/2005/8/layout/cycle6" loCatId="cycle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7D6E2201-5992-49B5-9DE3-675632EC8FA9}">
      <dgm:prSet phldrT="[Texto]" custT="1"/>
      <dgm:spPr/>
      <dgm:t>
        <a:bodyPr/>
        <a:lstStyle/>
        <a:p>
          <a:r>
            <a:rPr lang="es-ES" sz="2000" b="1" dirty="0">
              <a:solidFill>
                <a:srgbClr val="FF3399"/>
              </a:solidFill>
            </a:rPr>
            <a:t>Periodistas</a:t>
          </a:r>
        </a:p>
      </dgm:t>
    </dgm:pt>
    <dgm:pt modelId="{19931DD8-A132-408B-9DCA-1F75FE19C88F}" type="parTrans" cxnId="{DACF554E-218A-4E30-A569-C27D41AA9C68}">
      <dgm:prSet/>
      <dgm:spPr/>
      <dgm:t>
        <a:bodyPr/>
        <a:lstStyle/>
        <a:p>
          <a:endParaRPr lang="es-ES"/>
        </a:p>
      </dgm:t>
    </dgm:pt>
    <dgm:pt modelId="{D73E80C6-1F28-44E0-8890-0969F03A5DA1}" type="sibTrans" cxnId="{DACF554E-218A-4E30-A569-C27D41AA9C68}">
      <dgm:prSet/>
      <dgm:spPr/>
      <dgm:t>
        <a:bodyPr/>
        <a:lstStyle/>
        <a:p>
          <a:endParaRPr lang="es-ES"/>
        </a:p>
      </dgm:t>
    </dgm:pt>
    <dgm:pt modelId="{3D7518E2-181C-40CE-86E8-BA94A39CF34E}">
      <dgm:prSet phldrT="[Texto]" custT="1"/>
      <dgm:spPr/>
      <dgm:t>
        <a:bodyPr/>
        <a:lstStyle/>
        <a:p>
          <a:r>
            <a:rPr lang="es-ES" sz="2000" b="1" dirty="0">
              <a:solidFill>
                <a:srgbClr val="FF3399"/>
              </a:solidFill>
            </a:rPr>
            <a:t>Organizaciones</a:t>
          </a:r>
        </a:p>
      </dgm:t>
    </dgm:pt>
    <dgm:pt modelId="{E01BECED-3E34-4588-A1F3-9146D4C6A9C4}" type="parTrans" cxnId="{E4AC418B-4508-4384-8F60-C32490BE0836}">
      <dgm:prSet/>
      <dgm:spPr/>
      <dgm:t>
        <a:bodyPr/>
        <a:lstStyle/>
        <a:p>
          <a:endParaRPr lang="es-ES"/>
        </a:p>
      </dgm:t>
    </dgm:pt>
    <dgm:pt modelId="{7A2A38AE-1558-4B69-B89F-023F708E14CF}" type="sibTrans" cxnId="{E4AC418B-4508-4384-8F60-C32490BE0836}">
      <dgm:prSet/>
      <dgm:spPr/>
      <dgm:t>
        <a:bodyPr/>
        <a:lstStyle/>
        <a:p>
          <a:endParaRPr lang="es-ES"/>
        </a:p>
      </dgm:t>
    </dgm:pt>
    <dgm:pt modelId="{CD444E0C-DA8E-4E23-BC40-7C0E773557EB}">
      <dgm:prSet phldrT="[Texto]" custT="1"/>
      <dgm:spPr/>
      <dgm:t>
        <a:bodyPr/>
        <a:lstStyle/>
        <a:p>
          <a:r>
            <a:rPr lang="es-ES" sz="2000" b="1" dirty="0">
              <a:solidFill>
                <a:srgbClr val="FF3399"/>
              </a:solidFill>
            </a:rPr>
            <a:t>Policía</a:t>
          </a:r>
        </a:p>
      </dgm:t>
    </dgm:pt>
    <dgm:pt modelId="{32197EB9-7003-4AEE-932A-2111982EA972}" type="parTrans" cxnId="{07FF7265-280A-433A-BFF2-29237FC5BE0A}">
      <dgm:prSet/>
      <dgm:spPr/>
      <dgm:t>
        <a:bodyPr/>
        <a:lstStyle/>
        <a:p>
          <a:endParaRPr lang="es-ES"/>
        </a:p>
      </dgm:t>
    </dgm:pt>
    <dgm:pt modelId="{4CEBDA9B-D629-4FBA-94ED-60A3C067B67D}" type="sibTrans" cxnId="{07FF7265-280A-433A-BFF2-29237FC5BE0A}">
      <dgm:prSet/>
      <dgm:spPr/>
      <dgm:t>
        <a:bodyPr/>
        <a:lstStyle/>
        <a:p>
          <a:endParaRPr lang="es-ES"/>
        </a:p>
      </dgm:t>
    </dgm:pt>
    <dgm:pt modelId="{5F5AA15B-F588-452A-AB6F-C7504389061B}">
      <dgm:prSet phldrT="[Texto]" custT="1"/>
      <dgm:spPr/>
      <dgm:t>
        <a:bodyPr/>
        <a:lstStyle/>
        <a:p>
          <a:r>
            <a:rPr lang="es-ES" sz="2000" b="1" dirty="0">
              <a:solidFill>
                <a:srgbClr val="FF3399"/>
              </a:solidFill>
            </a:rPr>
            <a:t>Publicitarios</a:t>
          </a:r>
        </a:p>
      </dgm:t>
    </dgm:pt>
    <dgm:pt modelId="{DB859AAC-8E67-4699-979F-4A7A0B2E5B19}" type="parTrans" cxnId="{378F9803-2E00-4DD0-B042-7ADA487EB8C5}">
      <dgm:prSet/>
      <dgm:spPr/>
      <dgm:t>
        <a:bodyPr/>
        <a:lstStyle/>
        <a:p>
          <a:endParaRPr lang="es-ES"/>
        </a:p>
      </dgm:t>
    </dgm:pt>
    <dgm:pt modelId="{EBCC8BFF-D054-40B2-BAC2-BED96B28CC7F}" type="sibTrans" cxnId="{378F9803-2E00-4DD0-B042-7ADA487EB8C5}">
      <dgm:prSet/>
      <dgm:spPr/>
      <dgm:t>
        <a:bodyPr/>
        <a:lstStyle/>
        <a:p>
          <a:endParaRPr lang="es-ES"/>
        </a:p>
      </dgm:t>
    </dgm:pt>
    <dgm:pt modelId="{081A37A7-8845-4FCD-84D6-F4B6CB2AED33}">
      <dgm:prSet phldrT="[Texto]" custT="1"/>
      <dgm:spPr/>
      <dgm:t>
        <a:bodyPr/>
        <a:lstStyle/>
        <a:p>
          <a:r>
            <a:rPr lang="es-ES" sz="2000" b="1" dirty="0">
              <a:solidFill>
                <a:srgbClr val="FF3399"/>
              </a:solidFill>
            </a:rPr>
            <a:t>Investigadoras</a:t>
          </a:r>
        </a:p>
      </dgm:t>
    </dgm:pt>
    <dgm:pt modelId="{BDFC99EF-E7F6-45C0-A52F-53D60FE00D25}" type="parTrans" cxnId="{1922F4E3-1074-4490-8266-3B4783DAA288}">
      <dgm:prSet/>
      <dgm:spPr/>
      <dgm:t>
        <a:bodyPr/>
        <a:lstStyle/>
        <a:p>
          <a:endParaRPr lang="es-ES"/>
        </a:p>
      </dgm:t>
    </dgm:pt>
    <dgm:pt modelId="{ADEF491A-F4B2-4309-B387-D715EBFD2A8B}" type="sibTrans" cxnId="{1922F4E3-1074-4490-8266-3B4783DAA288}">
      <dgm:prSet/>
      <dgm:spPr/>
      <dgm:t>
        <a:bodyPr/>
        <a:lstStyle/>
        <a:p>
          <a:endParaRPr lang="es-ES"/>
        </a:p>
      </dgm:t>
    </dgm:pt>
    <dgm:pt modelId="{B624686B-6FC8-49A4-8874-5649C51A1F45}" type="pres">
      <dgm:prSet presAssocID="{E181E6A8-8B68-442C-B7D8-9D7DA447FF18}" presName="cycle" presStyleCnt="0">
        <dgm:presLayoutVars>
          <dgm:dir/>
          <dgm:resizeHandles val="exact"/>
        </dgm:presLayoutVars>
      </dgm:prSet>
      <dgm:spPr/>
    </dgm:pt>
    <dgm:pt modelId="{2DB112F3-C99B-4FFB-9775-2803E24DC6BE}" type="pres">
      <dgm:prSet presAssocID="{7D6E2201-5992-49B5-9DE3-675632EC8FA9}" presName="node" presStyleLbl="node1" presStyleIdx="0" presStyleCnt="5">
        <dgm:presLayoutVars>
          <dgm:bulletEnabled val="1"/>
        </dgm:presLayoutVars>
      </dgm:prSet>
      <dgm:spPr/>
    </dgm:pt>
    <dgm:pt modelId="{E1ADD80C-D7D1-415C-98AF-7488683366B6}" type="pres">
      <dgm:prSet presAssocID="{7D6E2201-5992-49B5-9DE3-675632EC8FA9}" presName="spNode" presStyleCnt="0"/>
      <dgm:spPr/>
    </dgm:pt>
    <dgm:pt modelId="{B22F6FCC-214C-4079-8CFE-D4738E1641B3}" type="pres">
      <dgm:prSet presAssocID="{D73E80C6-1F28-44E0-8890-0969F03A5DA1}" presName="sibTrans" presStyleLbl="sibTrans1D1" presStyleIdx="0" presStyleCnt="5"/>
      <dgm:spPr/>
    </dgm:pt>
    <dgm:pt modelId="{A7DAB047-3299-4D73-A85D-8B2C005251F7}" type="pres">
      <dgm:prSet presAssocID="{3D7518E2-181C-40CE-86E8-BA94A39CF34E}" presName="node" presStyleLbl="node1" presStyleIdx="1" presStyleCnt="5" custScaleX="132632">
        <dgm:presLayoutVars>
          <dgm:bulletEnabled val="1"/>
        </dgm:presLayoutVars>
      </dgm:prSet>
      <dgm:spPr/>
    </dgm:pt>
    <dgm:pt modelId="{5A5C3921-1004-4261-9659-E814AED83EFB}" type="pres">
      <dgm:prSet presAssocID="{3D7518E2-181C-40CE-86E8-BA94A39CF34E}" presName="spNode" presStyleCnt="0"/>
      <dgm:spPr/>
    </dgm:pt>
    <dgm:pt modelId="{6F830191-707C-43C7-A9BA-A3B23664176D}" type="pres">
      <dgm:prSet presAssocID="{7A2A38AE-1558-4B69-B89F-023F708E14CF}" presName="sibTrans" presStyleLbl="sibTrans1D1" presStyleIdx="1" presStyleCnt="5"/>
      <dgm:spPr/>
    </dgm:pt>
    <dgm:pt modelId="{2A6D1586-5799-4B0F-A100-3E31B2B1906D}" type="pres">
      <dgm:prSet presAssocID="{CD444E0C-DA8E-4E23-BC40-7C0E773557EB}" presName="node" presStyleLbl="node1" presStyleIdx="2" presStyleCnt="5">
        <dgm:presLayoutVars>
          <dgm:bulletEnabled val="1"/>
        </dgm:presLayoutVars>
      </dgm:prSet>
      <dgm:spPr/>
    </dgm:pt>
    <dgm:pt modelId="{FC92A91C-45C6-47DE-9113-AE539D8D6B08}" type="pres">
      <dgm:prSet presAssocID="{CD444E0C-DA8E-4E23-BC40-7C0E773557EB}" presName="spNode" presStyleCnt="0"/>
      <dgm:spPr/>
    </dgm:pt>
    <dgm:pt modelId="{7FCB5E64-AAE1-4046-8AD2-0DAB06A79F17}" type="pres">
      <dgm:prSet presAssocID="{4CEBDA9B-D629-4FBA-94ED-60A3C067B67D}" presName="sibTrans" presStyleLbl="sibTrans1D1" presStyleIdx="2" presStyleCnt="5"/>
      <dgm:spPr/>
    </dgm:pt>
    <dgm:pt modelId="{1F1CC0A5-014C-4072-B6A3-E34D2538EEFB}" type="pres">
      <dgm:prSet presAssocID="{5F5AA15B-F588-452A-AB6F-C7504389061B}" presName="node" presStyleLbl="node1" presStyleIdx="3" presStyleCnt="5">
        <dgm:presLayoutVars>
          <dgm:bulletEnabled val="1"/>
        </dgm:presLayoutVars>
      </dgm:prSet>
      <dgm:spPr/>
    </dgm:pt>
    <dgm:pt modelId="{AE322AA0-5A14-4D89-AA1C-792A3F334AD6}" type="pres">
      <dgm:prSet presAssocID="{5F5AA15B-F588-452A-AB6F-C7504389061B}" presName="spNode" presStyleCnt="0"/>
      <dgm:spPr/>
    </dgm:pt>
    <dgm:pt modelId="{830631A0-4E19-413F-9374-88F9F22346E9}" type="pres">
      <dgm:prSet presAssocID="{EBCC8BFF-D054-40B2-BAC2-BED96B28CC7F}" presName="sibTrans" presStyleLbl="sibTrans1D1" presStyleIdx="3" presStyleCnt="5"/>
      <dgm:spPr/>
    </dgm:pt>
    <dgm:pt modelId="{29FC1520-0607-4F1A-812D-0E1CB57C995A}" type="pres">
      <dgm:prSet presAssocID="{081A37A7-8845-4FCD-84D6-F4B6CB2AED33}" presName="node" presStyleLbl="node1" presStyleIdx="4" presStyleCnt="5" custScaleX="124906">
        <dgm:presLayoutVars>
          <dgm:bulletEnabled val="1"/>
        </dgm:presLayoutVars>
      </dgm:prSet>
      <dgm:spPr/>
    </dgm:pt>
    <dgm:pt modelId="{D54DE930-63D6-4E09-B557-62791029E8B8}" type="pres">
      <dgm:prSet presAssocID="{081A37A7-8845-4FCD-84D6-F4B6CB2AED33}" presName="spNode" presStyleCnt="0"/>
      <dgm:spPr/>
    </dgm:pt>
    <dgm:pt modelId="{84309C2A-0F14-45A1-BD23-2553B73B60D1}" type="pres">
      <dgm:prSet presAssocID="{ADEF491A-F4B2-4309-B387-D715EBFD2A8B}" presName="sibTrans" presStyleLbl="sibTrans1D1" presStyleIdx="4" presStyleCnt="5"/>
      <dgm:spPr/>
    </dgm:pt>
  </dgm:ptLst>
  <dgm:cxnLst>
    <dgm:cxn modelId="{378F9803-2E00-4DD0-B042-7ADA487EB8C5}" srcId="{E181E6A8-8B68-442C-B7D8-9D7DA447FF18}" destId="{5F5AA15B-F588-452A-AB6F-C7504389061B}" srcOrd="3" destOrd="0" parTransId="{DB859AAC-8E67-4699-979F-4A7A0B2E5B19}" sibTransId="{EBCC8BFF-D054-40B2-BAC2-BED96B28CC7F}"/>
    <dgm:cxn modelId="{47336F06-6EE8-4089-86D5-9846ED9DA6F6}" type="presOf" srcId="{E181E6A8-8B68-442C-B7D8-9D7DA447FF18}" destId="{B624686B-6FC8-49A4-8874-5649C51A1F45}" srcOrd="0" destOrd="0" presId="urn:microsoft.com/office/officeart/2005/8/layout/cycle6"/>
    <dgm:cxn modelId="{C4896016-6659-450A-9284-4E4A65E7528B}" type="presOf" srcId="{5F5AA15B-F588-452A-AB6F-C7504389061B}" destId="{1F1CC0A5-014C-4072-B6A3-E34D2538EEFB}" srcOrd="0" destOrd="0" presId="urn:microsoft.com/office/officeart/2005/8/layout/cycle6"/>
    <dgm:cxn modelId="{D0E38B23-8824-47E3-8320-163F0A206EB7}" type="presOf" srcId="{7A2A38AE-1558-4B69-B89F-023F708E14CF}" destId="{6F830191-707C-43C7-A9BA-A3B23664176D}" srcOrd="0" destOrd="0" presId="urn:microsoft.com/office/officeart/2005/8/layout/cycle6"/>
    <dgm:cxn modelId="{66F7C02F-D53B-4F73-BCE6-D0A72EEA4D38}" type="presOf" srcId="{D73E80C6-1F28-44E0-8890-0969F03A5DA1}" destId="{B22F6FCC-214C-4079-8CFE-D4738E1641B3}" srcOrd="0" destOrd="0" presId="urn:microsoft.com/office/officeart/2005/8/layout/cycle6"/>
    <dgm:cxn modelId="{B7A40732-B897-4DA2-99DD-E0DC70814159}" type="presOf" srcId="{7D6E2201-5992-49B5-9DE3-675632EC8FA9}" destId="{2DB112F3-C99B-4FFB-9775-2803E24DC6BE}" srcOrd="0" destOrd="0" presId="urn:microsoft.com/office/officeart/2005/8/layout/cycle6"/>
    <dgm:cxn modelId="{0412C860-53F1-4BA4-831A-13DFD68558A2}" type="presOf" srcId="{CD444E0C-DA8E-4E23-BC40-7C0E773557EB}" destId="{2A6D1586-5799-4B0F-A100-3E31B2B1906D}" srcOrd="0" destOrd="0" presId="urn:microsoft.com/office/officeart/2005/8/layout/cycle6"/>
    <dgm:cxn modelId="{07FF7265-280A-433A-BFF2-29237FC5BE0A}" srcId="{E181E6A8-8B68-442C-B7D8-9D7DA447FF18}" destId="{CD444E0C-DA8E-4E23-BC40-7C0E773557EB}" srcOrd="2" destOrd="0" parTransId="{32197EB9-7003-4AEE-932A-2111982EA972}" sibTransId="{4CEBDA9B-D629-4FBA-94ED-60A3C067B67D}"/>
    <dgm:cxn modelId="{DACF554E-218A-4E30-A569-C27D41AA9C68}" srcId="{E181E6A8-8B68-442C-B7D8-9D7DA447FF18}" destId="{7D6E2201-5992-49B5-9DE3-675632EC8FA9}" srcOrd="0" destOrd="0" parTransId="{19931DD8-A132-408B-9DCA-1F75FE19C88F}" sibTransId="{D73E80C6-1F28-44E0-8890-0969F03A5DA1}"/>
    <dgm:cxn modelId="{25386777-E4A5-4CC8-A124-066EA08B76B5}" type="presOf" srcId="{4CEBDA9B-D629-4FBA-94ED-60A3C067B67D}" destId="{7FCB5E64-AAE1-4046-8AD2-0DAB06A79F17}" srcOrd="0" destOrd="0" presId="urn:microsoft.com/office/officeart/2005/8/layout/cycle6"/>
    <dgm:cxn modelId="{6A2D4A5A-4009-4B7C-BDEE-8242232EB092}" type="presOf" srcId="{ADEF491A-F4B2-4309-B387-D715EBFD2A8B}" destId="{84309C2A-0F14-45A1-BD23-2553B73B60D1}" srcOrd="0" destOrd="0" presId="urn:microsoft.com/office/officeart/2005/8/layout/cycle6"/>
    <dgm:cxn modelId="{9EAAA983-AE5A-4C9F-A63F-8BB34F90D3BB}" type="presOf" srcId="{081A37A7-8845-4FCD-84D6-F4B6CB2AED33}" destId="{29FC1520-0607-4F1A-812D-0E1CB57C995A}" srcOrd="0" destOrd="0" presId="urn:microsoft.com/office/officeart/2005/8/layout/cycle6"/>
    <dgm:cxn modelId="{E4AC418B-4508-4384-8F60-C32490BE0836}" srcId="{E181E6A8-8B68-442C-B7D8-9D7DA447FF18}" destId="{3D7518E2-181C-40CE-86E8-BA94A39CF34E}" srcOrd="1" destOrd="0" parTransId="{E01BECED-3E34-4588-A1F3-9146D4C6A9C4}" sibTransId="{7A2A38AE-1558-4B69-B89F-023F708E14CF}"/>
    <dgm:cxn modelId="{834F5E8F-6EA5-4D5A-A6B9-0295F678CB94}" type="presOf" srcId="{3D7518E2-181C-40CE-86E8-BA94A39CF34E}" destId="{A7DAB047-3299-4D73-A85D-8B2C005251F7}" srcOrd="0" destOrd="0" presId="urn:microsoft.com/office/officeart/2005/8/layout/cycle6"/>
    <dgm:cxn modelId="{0934B1B7-7804-4CAD-9C8A-209BF4CBBEAC}" type="presOf" srcId="{EBCC8BFF-D054-40B2-BAC2-BED96B28CC7F}" destId="{830631A0-4E19-413F-9374-88F9F22346E9}" srcOrd="0" destOrd="0" presId="urn:microsoft.com/office/officeart/2005/8/layout/cycle6"/>
    <dgm:cxn modelId="{1922F4E3-1074-4490-8266-3B4783DAA288}" srcId="{E181E6A8-8B68-442C-B7D8-9D7DA447FF18}" destId="{081A37A7-8845-4FCD-84D6-F4B6CB2AED33}" srcOrd="4" destOrd="0" parTransId="{BDFC99EF-E7F6-45C0-A52F-53D60FE00D25}" sibTransId="{ADEF491A-F4B2-4309-B387-D715EBFD2A8B}"/>
    <dgm:cxn modelId="{9B7E4D00-7A53-498E-9706-5196ACAC19A3}" type="presParOf" srcId="{B624686B-6FC8-49A4-8874-5649C51A1F45}" destId="{2DB112F3-C99B-4FFB-9775-2803E24DC6BE}" srcOrd="0" destOrd="0" presId="urn:microsoft.com/office/officeart/2005/8/layout/cycle6"/>
    <dgm:cxn modelId="{ABC220D2-4BF8-41A9-A2AF-6EA147D5C06E}" type="presParOf" srcId="{B624686B-6FC8-49A4-8874-5649C51A1F45}" destId="{E1ADD80C-D7D1-415C-98AF-7488683366B6}" srcOrd="1" destOrd="0" presId="urn:microsoft.com/office/officeart/2005/8/layout/cycle6"/>
    <dgm:cxn modelId="{27A09F3E-8F74-42D2-89AC-AAA52E40E8DB}" type="presParOf" srcId="{B624686B-6FC8-49A4-8874-5649C51A1F45}" destId="{B22F6FCC-214C-4079-8CFE-D4738E1641B3}" srcOrd="2" destOrd="0" presId="urn:microsoft.com/office/officeart/2005/8/layout/cycle6"/>
    <dgm:cxn modelId="{92358E22-6108-431C-B599-B511D8025C8D}" type="presParOf" srcId="{B624686B-6FC8-49A4-8874-5649C51A1F45}" destId="{A7DAB047-3299-4D73-A85D-8B2C005251F7}" srcOrd="3" destOrd="0" presId="urn:microsoft.com/office/officeart/2005/8/layout/cycle6"/>
    <dgm:cxn modelId="{BD09C53D-7461-4ACA-A46A-401CB1A8C611}" type="presParOf" srcId="{B624686B-6FC8-49A4-8874-5649C51A1F45}" destId="{5A5C3921-1004-4261-9659-E814AED83EFB}" srcOrd="4" destOrd="0" presId="urn:microsoft.com/office/officeart/2005/8/layout/cycle6"/>
    <dgm:cxn modelId="{52F5B9E6-42F8-4A0D-B540-011E7BA8FB31}" type="presParOf" srcId="{B624686B-6FC8-49A4-8874-5649C51A1F45}" destId="{6F830191-707C-43C7-A9BA-A3B23664176D}" srcOrd="5" destOrd="0" presId="urn:microsoft.com/office/officeart/2005/8/layout/cycle6"/>
    <dgm:cxn modelId="{FF84A9BE-C7ED-4889-9179-F6F7655BD688}" type="presParOf" srcId="{B624686B-6FC8-49A4-8874-5649C51A1F45}" destId="{2A6D1586-5799-4B0F-A100-3E31B2B1906D}" srcOrd="6" destOrd="0" presId="urn:microsoft.com/office/officeart/2005/8/layout/cycle6"/>
    <dgm:cxn modelId="{9F61ED21-092D-43E1-AFF9-3E8392E7F67F}" type="presParOf" srcId="{B624686B-6FC8-49A4-8874-5649C51A1F45}" destId="{FC92A91C-45C6-47DE-9113-AE539D8D6B08}" srcOrd="7" destOrd="0" presId="urn:microsoft.com/office/officeart/2005/8/layout/cycle6"/>
    <dgm:cxn modelId="{6B17C71F-76DD-4954-859C-9F01B5924FC4}" type="presParOf" srcId="{B624686B-6FC8-49A4-8874-5649C51A1F45}" destId="{7FCB5E64-AAE1-4046-8AD2-0DAB06A79F17}" srcOrd="8" destOrd="0" presId="urn:microsoft.com/office/officeart/2005/8/layout/cycle6"/>
    <dgm:cxn modelId="{A3764369-8279-4EEF-90A3-FC0287948989}" type="presParOf" srcId="{B624686B-6FC8-49A4-8874-5649C51A1F45}" destId="{1F1CC0A5-014C-4072-B6A3-E34D2538EEFB}" srcOrd="9" destOrd="0" presId="urn:microsoft.com/office/officeart/2005/8/layout/cycle6"/>
    <dgm:cxn modelId="{10CC9807-6F8C-4523-A3E9-96984698498D}" type="presParOf" srcId="{B624686B-6FC8-49A4-8874-5649C51A1F45}" destId="{AE322AA0-5A14-4D89-AA1C-792A3F334AD6}" srcOrd="10" destOrd="0" presId="urn:microsoft.com/office/officeart/2005/8/layout/cycle6"/>
    <dgm:cxn modelId="{CA6FAD4F-DA2D-439B-8A3A-40BDC60E27BA}" type="presParOf" srcId="{B624686B-6FC8-49A4-8874-5649C51A1F45}" destId="{830631A0-4E19-413F-9374-88F9F22346E9}" srcOrd="11" destOrd="0" presId="urn:microsoft.com/office/officeart/2005/8/layout/cycle6"/>
    <dgm:cxn modelId="{DA8A7BE7-4090-42E1-9E74-9D378A3B586A}" type="presParOf" srcId="{B624686B-6FC8-49A4-8874-5649C51A1F45}" destId="{29FC1520-0607-4F1A-812D-0E1CB57C995A}" srcOrd="12" destOrd="0" presId="urn:microsoft.com/office/officeart/2005/8/layout/cycle6"/>
    <dgm:cxn modelId="{630CDF3F-9517-425C-B1D2-C14B94B8CE65}" type="presParOf" srcId="{B624686B-6FC8-49A4-8874-5649C51A1F45}" destId="{D54DE930-63D6-4E09-B557-62791029E8B8}" srcOrd="13" destOrd="0" presId="urn:microsoft.com/office/officeart/2005/8/layout/cycle6"/>
    <dgm:cxn modelId="{2AD4D6B5-15A3-4A1A-8071-B864D1B27B6B}" type="presParOf" srcId="{B624686B-6FC8-49A4-8874-5649C51A1F45}" destId="{84309C2A-0F14-45A1-BD23-2553B73B60D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7B0485-219D-4C9F-A5E9-D8E6403DFC2F}" type="doc">
      <dgm:prSet loTypeId="urn:microsoft.com/office/officeart/2009/layout/ReverseList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FF90C489-8073-40A7-AC0D-925E959F509D}">
      <dgm:prSet phldrT="[Texto]"/>
      <dgm:spPr/>
      <dgm:t>
        <a:bodyPr/>
        <a:lstStyle/>
        <a:p>
          <a:pPr algn="ctr"/>
          <a:r>
            <a:rPr lang="es-ES" b="1" dirty="0">
              <a:solidFill>
                <a:srgbClr val="FF3399"/>
              </a:solidFill>
            </a:rPr>
            <a:t>Riesgos</a:t>
          </a:r>
        </a:p>
        <a:p>
          <a:pPr algn="l"/>
          <a:r>
            <a:rPr lang="es-ES" b="1" dirty="0">
              <a:solidFill>
                <a:schemeClr val="tx1">
                  <a:lumMod val="75000"/>
                  <a:lumOff val="25000"/>
                </a:schemeClr>
              </a:solidFill>
            </a:rPr>
            <a:t>- Salirse del marco del encuentro</a:t>
          </a:r>
        </a:p>
        <a:p>
          <a:pPr algn="l"/>
          <a:r>
            <a:rPr lang="es-ES" b="1" dirty="0">
              <a:solidFill>
                <a:schemeClr val="tx1">
                  <a:lumMod val="75000"/>
                  <a:lumOff val="25000"/>
                </a:schemeClr>
              </a:solidFill>
            </a:rPr>
            <a:t>- Ser redundantes</a:t>
          </a:r>
        </a:p>
      </dgm:t>
    </dgm:pt>
    <dgm:pt modelId="{FFFE1724-99E2-4186-A085-667592B47518}" type="parTrans" cxnId="{82CC9108-AA44-4909-8C72-A8E7B157620C}">
      <dgm:prSet/>
      <dgm:spPr/>
      <dgm:t>
        <a:bodyPr/>
        <a:lstStyle/>
        <a:p>
          <a:endParaRPr lang="es-ES"/>
        </a:p>
      </dgm:t>
    </dgm:pt>
    <dgm:pt modelId="{FE3BFF00-6FE8-4DE5-81B3-077942BEF624}" type="sibTrans" cxnId="{82CC9108-AA44-4909-8C72-A8E7B157620C}">
      <dgm:prSet/>
      <dgm:spPr/>
      <dgm:t>
        <a:bodyPr/>
        <a:lstStyle/>
        <a:p>
          <a:endParaRPr lang="es-ES"/>
        </a:p>
      </dgm:t>
    </dgm:pt>
    <dgm:pt modelId="{1F33EE3A-3B92-42DD-814D-B2814C646F62}">
      <dgm:prSet phldrT="[Texto]"/>
      <dgm:spPr/>
      <dgm:t>
        <a:bodyPr/>
        <a:lstStyle/>
        <a:p>
          <a:pPr algn="ctr"/>
          <a:r>
            <a:rPr lang="es-ES" b="1" dirty="0">
              <a:solidFill>
                <a:srgbClr val="FF3399"/>
              </a:solidFill>
            </a:rPr>
            <a:t>Soluciones</a:t>
          </a:r>
        </a:p>
        <a:p>
          <a:pPr algn="l"/>
          <a:r>
            <a:rPr lang="es-ES" b="1" dirty="0">
              <a:solidFill>
                <a:schemeClr val="tx1">
                  <a:lumMod val="75000"/>
                  <a:lumOff val="25000"/>
                </a:schemeClr>
              </a:solidFill>
            </a:rPr>
            <a:t>- Renegociar el objetivo</a:t>
          </a:r>
        </a:p>
        <a:p>
          <a:pPr algn="l"/>
          <a:endParaRPr lang="es-ES" b="1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algn="l"/>
          <a:r>
            <a:rPr lang="es-ES" b="1" dirty="0">
              <a:solidFill>
                <a:schemeClr val="tx1">
                  <a:lumMod val="75000"/>
                  <a:lumOff val="25000"/>
                </a:schemeClr>
              </a:solidFill>
            </a:rPr>
            <a:t>- Utilizar casos</a:t>
          </a:r>
        </a:p>
      </dgm:t>
    </dgm:pt>
    <dgm:pt modelId="{D2F3BB74-A824-4563-B266-7621CDA72CAE}" type="parTrans" cxnId="{6BF33B92-5155-43E8-B7CF-1CC0CD35B2B3}">
      <dgm:prSet/>
      <dgm:spPr/>
      <dgm:t>
        <a:bodyPr/>
        <a:lstStyle/>
        <a:p>
          <a:endParaRPr lang="es-ES"/>
        </a:p>
      </dgm:t>
    </dgm:pt>
    <dgm:pt modelId="{EC3E2A3F-FB0A-4F0C-AC14-FBE8AF7EFB17}" type="sibTrans" cxnId="{6BF33B92-5155-43E8-B7CF-1CC0CD35B2B3}">
      <dgm:prSet/>
      <dgm:spPr/>
      <dgm:t>
        <a:bodyPr/>
        <a:lstStyle/>
        <a:p>
          <a:endParaRPr lang="es-ES"/>
        </a:p>
      </dgm:t>
    </dgm:pt>
    <dgm:pt modelId="{184BBAAB-03A3-49F8-94BD-993AE9D7BFA3}" type="pres">
      <dgm:prSet presAssocID="{337B0485-219D-4C9F-A5E9-D8E6403DFC2F}" presName="Name0" presStyleCnt="0">
        <dgm:presLayoutVars>
          <dgm:chMax val="2"/>
          <dgm:chPref val="2"/>
          <dgm:animLvl val="lvl"/>
        </dgm:presLayoutVars>
      </dgm:prSet>
      <dgm:spPr/>
    </dgm:pt>
    <dgm:pt modelId="{9404CEC0-9CEB-4F21-AF3A-B72306C56A17}" type="pres">
      <dgm:prSet presAssocID="{337B0485-219D-4C9F-A5E9-D8E6403DFC2F}" presName="LeftText" presStyleLbl="revTx" presStyleIdx="0" presStyleCnt="0">
        <dgm:presLayoutVars>
          <dgm:bulletEnabled val="1"/>
        </dgm:presLayoutVars>
      </dgm:prSet>
      <dgm:spPr/>
    </dgm:pt>
    <dgm:pt modelId="{BA4A190F-14B9-4BD4-9DC7-7A704883172B}" type="pres">
      <dgm:prSet presAssocID="{337B0485-219D-4C9F-A5E9-D8E6403DFC2F}" presName="LeftNode" presStyleLbl="bgImgPlace1" presStyleIdx="0" presStyleCnt="2" custScaleX="116307">
        <dgm:presLayoutVars>
          <dgm:chMax val="2"/>
          <dgm:chPref val="2"/>
        </dgm:presLayoutVars>
      </dgm:prSet>
      <dgm:spPr/>
    </dgm:pt>
    <dgm:pt modelId="{D5C881C9-B4F0-46CF-94B1-E3B6FF1D7FBF}" type="pres">
      <dgm:prSet presAssocID="{337B0485-219D-4C9F-A5E9-D8E6403DFC2F}" presName="RightText" presStyleLbl="revTx" presStyleIdx="0" presStyleCnt="0">
        <dgm:presLayoutVars>
          <dgm:bulletEnabled val="1"/>
        </dgm:presLayoutVars>
      </dgm:prSet>
      <dgm:spPr/>
    </dgm:pt>
    <dgm:pt modelId="{FC36DEB5-0D80-43A7-8B47-FC35CF82959A}" type="pres">
      <dgm:prSet presAssocID="{337B0485-219D-4C9F-A5E9-D8E6403DFC2F}" presName="RightNode" presStyleLbl="bgImgPlace1" presStyleIdx="1" presStyleCnt="2" custScaleX="115367" custLinFactNeighborX="29948">
        <dgm:presLayoutVars>
          <dgm:chMax val="0"/>
          <dgm:chPref val="0"/>
        </dgm:presLayoutVars>
      </dgm:prSet>
      <dgm:spPr/>
    </dgm:pt>
    <dgm:pt modelId="{6E20145F-BBB8-41BE-B0D1-A5E4157D1EC4}" type="pres">
      <dgm:prSet presAssocID="{337B0485-219D-4C9F-A5E9-D8E6403DFC2F}" presName="TopArrow" presStyleLbl="node1" presStyleIdx="0" presStyleCnt="2"/>
      <dgm:spPr/>
    </dgm:pt>
    <dgm:pt modelId="{23FF2D21-352E-4275-8248-A0D72910BD24}" type="pres">
      <dgm:prSet presAssocID="{337B0485-219D-4C9F-A5E9-D8E6403DFC2F}" presName="BottomArrow" presStyleLbl="node1" presStyleIdx="1" presStyleCnt="2"/>
      <dgm:spPr/>
    </dgm:pt>
  </dgm:ptLst>
  <dgm:cxnLst>
    <dgm:cxn modelId="{19581C02-4EC5-4BDE-A8C4-E1EBCBB270FF}" type="presOf" srcId="{FF90C489-8073-40A7-AC0D-925E959F509D}" destId="{BA4A190F-14B9-4BD4-9DC7-7A704883172B}" srcOrd="1" destOrd="0" presId="urn:microsoft.com/office/officeart/2009/layout/ReverseList"/>
    <dgm:cxn modelId="{82CC9108-AA44-4909-8C72-A8E7B157620C}" srcId="{337B0485-219D-4C9F-A5E9-D8E6403DFC2F}" destId="{FF90C489-8073-40A7-AC0D-925E959F509D}" srcOrd="0" destOrd="0" parTransId="{FFFE1724-99E2-4186-A085-667592B47518}" sibTransId="{FE3BFF00-6FE8-4DE5-81B3-077942BEF624}"/>
    <dgm:cxn modelId="{632DBB14-DC0D-47F7-9ABE-C48EBB1066AF}" type="presOf" srcId="{337B0485-219D-4C9F-A5E9-D8E6403DFC2F}" destId="{184BBAAB-03A3-49F8-94BD-993AE9D7BFA3}" srcOrd="0" destOrd="0" presId="urn:microsoft.com/office/officeart/2009/layout/ReverseList"/>
    <dgm:cxn modelId="{C84D0062-6391-4E8E-B7E1-ED424164F855}" type="presOf" srcId="{1F33EE3A-3B92-42DD-814D-B2814C646F62}" destId="{D5C881C9-B4F0-46CF-94B1-E3B6FF1D7FBF}" srcOrd="0" destOrd="0" presId="urn:microsoft.com/office/officeart/2009/layout/ReverseList"/>
    <dgm:cxn modelId="{6BF33B92-5155-43E8-B7CF-1CC0CD35B2B3}" srcId="{337B0485-219D-4C9F-A5E9-D8E6403DFC2F}" destId="{1F33EE3A-3B92-42DD-814D-B2814C646F62}" srcOrd="1" destOrd="0" parTransId="{D2F3BB74-A824-4563-B266-7621CDA72CAE}" sibTransId="{EC3E2A3F-FB0A-4F0C-AC14-FBE8AF7EFB17}"/>
    <dgm:cxn modelId="{A7666896-96CF-47EA-9814-832C65DCA1A5}" type="presOf" srcId="{1F33EE3A-3B92-42DD-814D-B2814C646F62}" destId="{FC36DEB5-0D80-43A7-8B47-FC35CF82959A}" srcOrd="1" destOrd="0" presId="urn:microsoft.com/office/officeart/2009/layout/ReverseList"/>
    <dgm:cxn modelId="{FB11DBAE-774B-409D-8424-3AFD0D82BB75}" type="presOf" srcId="{FF90C489-8073-40A7-AC0D-925E959F509D}" destId="{9404CEC0-9CEB-4F21-AF3A-B72306C56A17}" srcOrd="0" destOrd="0" presId="urn:microsoft.com/office/officeart/2009/layout/ReverseList"/>
    <dgm:cxn modelId="{69552AF4-81DB-4769-8751-03FC731ABCCD}" type="presParOf" srcId="{184BBAAB-03A3-49F8-94BD-993AE9D7BFA3}" destId="{9404CEC0-9CEB-4F21-AF3A-B72306C56A17}" srcOrd="0" destOrd="0" presId="urn:microsoft.com/office/officeart/2009/layout/ReverseList"/>
    <dgm:cxn modelId="{534903D1-D477-4605-B2D3-21EFAECCD314}" type="presParOf" srcId="{184BBAAB-03A3-49F8-94BD-993AE9D7BFA3}" destId="{BA4A190F-14B9-4BD4-9DC7-7A704883172B}" srcOrd="1" destOrd="0" presId="urn:microsoft.com/office/officeart/2009/layout/ReverseList"/>
    <dgm:cxn modelId="{666485E0-B155-43F2-A33A-1561E64F854A}" type="presParOf" srcId="{184BBAAB-03A3-49F8-94BD-993AE9D7BFA3}" destId="{D5C881C9-B4F0-46CF-94B1-E3B6FF1D7FBF}" srcOrd="2" destOrd="0" presId="urn:microsoft.com/office/officeart/2009/layout/ReverseList"/>
    <dgm:cxn modelId="{2EF9F876-7902-47CD-A5A6-8F7A68CC2CFB}" type="presParOf" srcId="{184BBAAB-03A3-49F8-94BD-993AE9D7BFA3}" destId="{FC36DEB5-0D80-43A7-8B47-FC35CF82959A}" srcOrd="3" destOrd="0" presId="urn:microsoft.com/office/officeart/2009/layout/ReverseList"/>
    <dgm:cxn modelId="{A50544FA-1800-4AED-A4E9-BCADF308E4EA}" type="presParOf" srcId="{184BBAAB-03A3-49F8-94BD-993AE9D7BFA3}" destId="{6E20145F-BBB8-41BE-B0D1-A5E4157D1EC4}" srcOrd="4" destOrd="0" presId="urn:microsoft.com/office/officeart/2009/layout/ReverseList"/>
    <dgm:cxn modelId="{03F7635A-DB5E-417A-9DAF-EA7EF408698A}" type="presParOf" srcId="{184BBAAB-03A3-49F8-94BD-993AE9D7BFA3}" destId="{23FF2D21-352E-4275-8248-A0D72910BD24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7DE597-E952-4A16-9A6C-BB5A7C0B331A}" type="doc">
      <dgm:prSet loTypeId="urn:microsoft.com/office/officeart/2005/8/layout/vList6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0BC17232-4913-457F-988D-ECAA54147E6F}">
      <dgm:prSet phldrT="[Texto]"/>
      <dgm:spPr/>
      <dgm:t>
        <a:bodyPr/>
        <a:lstStyle/>
        <a:p>
          <a:r>
            <a:rPr lang="es-ES" dirty="0"/>
            <a:t>Eje 1</a:t>
          </a:r>
        </a:p>
      </dgm:t>
    </dgm:pt>
    <dgm:pt modelId="{E369FA04-D638-423C-AE31-621349FBB669}" type="parTrans" cxnId="{1692462A-0CFA-41D0-B0BB-D5195C654B68}">
      <dgm:prSet/>
      <dgm:spPr/>
      <dgm:t>
        <a:bodyPr/>
        <a:lstStyle/>
        <a:p>
          <a:endParaRPr lang="es-ES"/>
        </a:p>
      </dgm:t>
    </dgm:pt>
    <dgm:pt modelId="{BEA9D4EF-D306-4BE7-8A87-ED26ACB0DE9F}" type="sibTrans" cxnId="{1692462A-0CFA-41D0-B0BB-D5195C654B68}">
      <dgm:prSet/>
      <dgm:spPr/>
      <dgm:t>
        <a:bodyPr/>
        <a:lstStyle/>
        <a:p>
          <a:endParaRPr lang="es-ES"/>
        </a:p>
      </dgm:t>
    </dgm:pt>
    <dgm:pt modelId="{17E86243-DE2A-41DC-B62A-6C41B79949E1}">
      <dgm:prSet phldrT="[Texto]" custT="1"/>
      <dgm:spPr/>
      <dgm:t>
        <a:bodyPr/>
        <a:lstStyle/>
        <a:p>
          <a:r>
            <a:rPr lang="es-ES" sz="1800" b="1" dirty="0">
              <a:solidFill>
                <a:schemeClr val="tx1">
                  <a:lumMod val="75000"/>
                  <a:lumOff val="25000"/>
                </a:schemeClr>
              </a:solidFill>
            </a:rPr>
            <a:t>Poder de influencia (legitimación social)</a:t>
          </a:r>
        </a:p>
      </dgm:t>
    </dgm:pt>
    <dgm:pt modelId="{17DDC1BF-6AA9-4DA1-8606-10747583EFF9}" type="parTrans" cxnId="{DC7D3CF2-8990-4858-BB94-EF5AD3A542A9}">
      <dgm:prSet/>
      <dgm:spPr/>
      <dgm:t>
        <a:bodyPr/>
        <a:lstStyle/>
        <a:p>
          <a:endParaRPr lang="es-ES"/>
        </a:p>
      </dgm:t>
    </dgm:pt>
    <dgm:pt modelId="{8BDCC092-565C-4AA1-A59E-35BCE566E832}" type="sibTrans" cxnId="{DC7D3CF2-8990-4858-BB94-EF5AD3A542A9}">
      <dgm:prSet/>
      <dgm:spPr/>
      <dgm:t>
        <a:bodyPr/>
        <a:lstStyle/>
        <a:p>
          <a:endParaRPr lang="es-ES"/>
        </a:p>
      </dgm:t>
    </dgm:pt>
    <dgm:pt modelId="{E3AD0B36-E2F5-4578-8990-86E42DABD63D}">
      <dgm:prSet phldrT="[Texto]"/>
      <dgm:spPr/>
      <dgm:t>
        <a:bodyPr/>
        <a:lstStyle/>
        <a:p>
          <a:r>
            <a:rPr lang="es-ES" dirty="0"/>
            <a:t>Eje 2</a:t>
          </a:r>
        </a:p>
      </dgm:t>
    </dgm:pt>
    <dgm:pt modelId="{51EF0B03-1F22-4E61-B15A-5103632B3A74}" type="parTrans" cxnId="{A7ACB585-7EF1-4835-B563-FF43F1A5BD51}">
      <dgm:prSet/>
      <dgm:spPr/>
      <dgm:t>
        <a:bodyPr/>
        <a:lstStyle/>
        <a:p>
          <a:endParaRPr lang="es-ES"/>
        </a:p>
      </dgm:t>
    </dgm:pt>
    <dgm:pt modelId="{BA84F472-E13D-47D4-9367-889ABFEE80B3}" type="sibTrans" cxnId="{A7ACB585-7EF1-4835-B563-FF43F1A5BD51}">
      <dgm:prSet/>
      <dgm:spPr/>
      <dgm:t>
        <a:bodyPr/>
        <a:lstStyle/>
        <a:p>
          <a:endParaRPr lang="es-ES"/>
        </a:p>
      </dgm:t>
    </dgm:pt>
    <dgm:pt modelId="{45F5096B-4B0F-4B59-AED3-AD3ACE7CD166}">
      <dgm:prSet phldrT="[Texto]" custT="1"/>
      <dgm:spPr/>
      <dgm:t>
        <a:bodyPr/>
        <a:lstStyle/>
        <a:p>
          <a:r>
            <a:rPr lang="es-ES" sz="1800" b="1" dirty="0">
              <a:solidFill>
                <a:schemeClr val="tx1">
                  <a:lumMod val="75000"/>
                  <a:lumOff val="25000"/>
                </a:schemeClr>
              </a:solidFill>
            </a:rPr>
            <a:t>Capacidad de adaptación a las prácticas periodísticas (competencia comunicativa, manejo de blogs, redes, publicidad, etc.)</a:t>
          </a:r>
        </a:p>
      </dgm:t>
    </dgm:pt>
    <dgm:pt modelId="{E077C4C6-13FC-4214-8003-A52670D50359}" type="parTrans" cxnId="{8981C351-FF5A-4D71-985E-3B4D2C457D9C}">
      <dgm:prSet/>
      <dgm:spPr/>
      <dgm:t>
        <a:bodyPr/>
        <a:lstStyle/>
        <a:p>
          <a:endParaRPr lang="es-ES"/>
        </a:p>
      </dgm:t>
    </dgm:pt>
    <dgm:pt modelId="{7FA7DDAF-0A53-4090-BC63-1FE217C86ABC}" type="sibTrans" cxnId="{8981C351-FF5A-4D71-985E-3B4D2C457D9C}">
      <dgm:prSet/>
      <dgm:spPr/>
      <dgm:t>
        <a:bodyPr/>
        <a:lstStyle/>
        <a:p>
          <a:endParaRPr lang="es-ES"/>
        </a:p>
      </dgm:t>
    </dgm:pt>
    <dgm:pt modelId="{17D03932-C0B8-456A-AA32-348170A21F99}">
      <dgm:prSet custT="1"/>
      <dgm:spPr/>
      <dgm:t>
        <a:bodyPr/>
        <a:lstStyle/>
        <a:p>
          <a:r>
            <a:rPr lang="es-ES" sz="1800" b="1" dirty="0">
              <a:solidFill>
                <a:schemeClr val="tx1">
                  <a:lumMod val="75000"/>
                  <a:lumOff val="25000"/>
                </a:schemeClr>
              </a:solidFill>
            </a:rPr>
            <a:t>Interés (vínculo directo y conocimiento del fenómeno</a:t>
          </a:r>
          <a:r>
            <a:rPr lang="es-ES" sz="1200" b="1" dirty="0">
              <a:solidFill>
                <a:schemeClr val="tx1">
                  <a:lumMod val="75000"/>
                  <a:lumOff val="25000"/>
                </a:schemeClr>
              </a:solidFill>
            </a:rPr>
            <a:t>)</a:t>
          </a:r>
        </a:p>
      </dgm:t>
    </dgm:pt>
    <dgm:pt modelId="{DFE5ADE7-62EE-4299-BA88-E2BFF183DEB8}" type="parTrans" cxnId="{C2AC9C47-4594-4BE3-82F8-FC09F4DA0856}">
      <dgm:prSet/>
      <dgm:spPr/>
      <dgm:t>
        <a:bodyPr/>
        <a:lstStyle/>
        <a:p>
          <a:endParaRPr lang="es-ES"/>
        </a:p>
      </dgm:t>
    </dgm:pt>
    <dgm:pt modelId="{8AB9229B-EB82-4F48-876C-DC650C18FDE2}" type="sibTrans" cxnId="{C2AC9C47-4594-4BE3-82F8-FC09F4DA0856}">
      <dgm:prSet/>
      <dgm:spPr/>
      <dgm:t>
        <a:bodyPr/>
        <a:lstStyle/>
        <a:p>
          <a:endParaRPr lang="es-ES"/>
        </a:p>
      </dgm:t>
    </dgm:pt>
    <dgm:pt modelId="{B94D8873-9668-44AF-AAB3-744F60C6FE58}">
      <dgm:prSet custT="1"/>
      <dgm:spPr/>
      <dgm:t>
        <a:bodyPr/>
        <a:lstStyle/>
        <a:p>
          <a:r>
            <a:rPr lang="es-ES" sz="1800" b="1" dirty="0">
              <a:solidFill>
                <a:schemeClr val="tx1">
                  <a:lumMod val="75000"/>
                  <a:lumOff val="25000"/>
                </a:schemeClr>
              </a:solidFill>
            </a:rPr>
            <a:t>Grado de institucionalización: organizado versus no organizado, particular</a:t>
          </a:r>
        </a:p>
      </dgm:t>
    </dgm:pt>
    <dgm:pt modelId="{BFB33649-2A5D-4CB0-9D39-D2EE63461473}" type="parTrans" cxnId="{C28B2AE5-9489-45D6-B4AA-8E6A7E7788CF}">
      <dgm:prSet/>
      <dgm:spPr/>
      <dgm:t>
        <a:bodyPr/>
        <a:lstStyle/>
        <a:p>
          <a:endParaRPr lang="es-ES"/>
        </a:p>
      </dgm:t>
    </dgm:pt>
    <dgm:pt modelId="{3DC70667-8316-4032-BD74-122E1E924CF0}" type="sibTrans" cxnId="{C28B2AE5-9489-45D6-B4AA-8E6A7E7788CF}">
      <dgm:prSet/>
      <dgm:spPr/>
      <dgm:t>
        <a:bodyPr/>
        <a:lstStyle/>
        <a:p>
          <a:endParaRPr lang="es-ES"/>
        </a:p>
      </dgm:t>
    </dgm:pt>
    <dgm:pt modelId="{1F25C779-5830-47AA-8873-F57C38BE3882}">
      <dgm:prSet phldrT="[Texto]" custT="1"/>
      <dgm:spPr/>
      <dgm:t>
        <a:bodyPr/>
        <a:lstStyle/>
        <a:p>
          <a:endParaRPr lang="es-ES" sz="20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3E66D2A-FEB7-437C-A2AC-58016E6A05AF}" type="parTrans" cxnId="{BD0F2ADF-FC44-40F2-BD51-7F2B6CE09A05}">
      <dgm:prSet/>
      <dgm:spPr/>
      <dgm:t>
        <a:bodyPr/>
        <a:lstStyle/>
        <a:p>
          <a:endParaRPr lang="es-ES"/>
        </a:p>
      </dgm:t>
    </dgm:pt>
    <dgm:pt modelId="{CFD8C105-6F79-4D6E-8250-8BBCB3B716C5}" type="sibTrans" cxnId="{BD0F2ADF-FC44-40F2-BD51-7F2B6CE09A05}">
      <dgm:prSet/>
      <dgm:spPr/>
      <dgm:t>
        <a:bodyPr/>
        <a:lstStyle/>
        <a:p>
          <a:endParaRPr lang="es-ES"/>
        </a:p>
      </dgm:t>
    </dgm:pt>
    <dgm:pt modelId="{538C2810-63FB-4B03-96C0-FF07792BD921}">
      <dgm:prSet phldrT="[Texto]" custT="1"/>
      <dgm:spPr/>
      <dgm:t>
        <a:bodyPr/>
        <a:lstStyle/>
        <a:p>
          <a:endParaRPr lang="es-ES" sz="18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352DF49-4C1D-4F56-AE98-B751611F5E61}" type="parTrans" cxnId="{B246FE66-D83B-442B-AE3C-B56C6FB82197}">
      <dgm:prSet/>
      <dgm:spPr/>
      <dgm:t>
        <a:bodyPr/>
        <a:lstStyle/>
        <a:p>
          <a:endParaRPr lang="es-ES"/>
        </a:p>
      </dgm:t>
    </dgm:pt>
    <dgm:pt modelId="{605072EE-12C0-434F-B365-63B41F1733AD}" type="sibTrans" cxnId="{B246FE66-D83B-442B-AE3C-B56C6FB82197}">
      <dgm:prSet/>
      <dgm:spPr/>
      <dgm:t>
        <a:bodyPr/>
        <a:lstStyle/>
        <a:p>
          <a:endParaRPr lang="es-ES"/>
        </a:p>
      </dgm:t>
    </dgm:pt>
    <dgm:pt modelId="{34491DDA-0473-4A6F-B30C-079250FD2DAF}" type="pres">
      <dgm:prSet presAssocID="{927DE597-E952-4A16-9A6C-BB5A7C0B331A}" presName="Name0" presStyleCnt="0">
        <dgm:presLayoutVars>
          <dgm:dir/>
          <dgm:animLvl val="lvl"/>
          <dgm:resizeHandles/>
        </dgm:presLayoutVars>
      </dgm:prSet>
      <dgm:spPr/>
    </dgm:pt>
    <dgm:pt modelId="{79073BF0-B06B-4744-8E95-4C0B6E6B067A}" type="pres">
      <dgm:prSet presAssocID="{0BC17232-4913-457F-988D-ECAA54147E6F}" presName="linNode" presStyleCnt="0"/>
      <dgm:spPr/>
    </dgm:pt>
    <dgm:pt modelId="{250F8C7F-4339-4DFC-8CAE-D40E1ED5ADA3}" type="pres">
      <dgm:prSet presAssocID="{0BC17232-4913-457F-988D-ECAA54147E6F}" presName="parentShp" presStyleLbl="node1" presStyleIdx="0" presStyleCnt="2" custScaleX="74434" custScaleY="77720">
        <dgm:presLayoutVars>
          <dgm:bulletEnabled val="1"/>
        </dgm:presLayoutVars>
      </dgm:prSet>
      <dgm:spPr/>
    </dgm:pt>
    <dgm:pt modelId="{41A4BC31-225E-4FDB-B436-79A66A5E53B9}" type="pres">
      <dgm:prSet presAssocID="{0BC17232-4913-457F-988D-ECAA54147E6F}" presName="childShp" presStyleLbl="bgAccFollowNode1" presStyleIdx="0" presStyleCnt="2" custScaleX="122496">
        <dgm:presLayoutVars>
          <dgm:bulletEnabled val="1"/>
        </dgm:presLayoutVars>
      </dgm:prSet>
      <dgm:spPr/>
    </dgm:pt>
    <dgm:pt modelId="{78A9E80F-7D2F-416D-925C-F439B665E373}" type="pres">
      <dgm:prSet presAssocID="{BEA9D4EF-D306-4BE7-8A87-ED26ACB0DE9F}" presName="spacing" presStyleCnt="0"/>
      <dgm:spPr/>
    </dgm:pt>
    <dgm:pt modelId="{17A4896A-5898-40FA-B786-A7EDB5E0B31A}" type="pres">
      <dgm:prSet presAssocID="{E3AD0B36-E2F5-4578-8990-86E42DABD63D}" presName="linNode" presStyleCnt="0"/>
      <dgm:spPr/>
    </dgm:pt>
    <dgm:pt modelId="{88252901-415D-406F-B133-5C8B4FD7A03C}" type="pres">
      <dgm:prSet presAssocID="{E3AD0B36-E2F5-4578-8990-86E42DABD63D}" presName="parentShp" presStyleLbl="node1" presStyleIdx="1" presStyleCnt="2" custScaleX="74434" custScaleY="74459">
        <dgm:presLayoutVars>
          <dgm:bulletEnabled val="1"/>
        </dgm:presLayoutVars>
      </dgm:prSet>
      <dgm:spPr/>
    </dgm:pt>
    <dgm:pt modelId="{1D88C60C-BB20-4A4E-A583-D4C10D19DCF9}" type="pres">
      <dgm:prSet presAssocID="{E3AD0B36-E2F5-4578-8990-86E42DABD63D}" presName="childShp" presStyleLbl="bgAccFollowNode1" presStyleIdx="1" presStyleCnt="2" custScaleX="122665" custScaleY="123552">
        <dgm:presLayoutVars>
          <dgm:bulletEnabled val="1"/>
        </dgm:presLayoutVars>
      </dgm:prSet>
      <dgm:spPr/>
    </dgm:pt>
  </dgm:ptLst>
  <dgm:cxnLst>
    <dgm:cxn modelId="{307A501A-F8DF-49D9-B9BD-1C434102AE8E}" type="presOf" srcId="{538C2810-63FB-4B03-96C0-FF07792BD921}" destId="{1D88C60C-BB20-4A4E-A583-D4C10D19DCF9}" srcOrd="0" destOrd="0" presId="urn:microsoft.com/office/officeart/2005/8/layout/vList6"/>
    <dgm:cxn modelId="{1692462A-0CFA-41D0-B0BB-D5195C654B68}" srcId="{927DE597-E952-4A16-9A6C-BB5A7C0B331A}" destId="{0BC17232-4913-457F-988D-ECAA54147E6F}" srcOrd="0" destOrd="0" parTransId="{E369FA04-D638-423C-AE31-621349FBB669}" sibTransId="{BEA9D4EF-D306-4BE7-8A87-ED26ACB0DE9F}"/>
    <dgm:cxn modelId="{AE947845-2848-4B79-B867-0A5B76796024}" type="presOf" srcId="{17D03932-C0B8-456A-AA32-348170A21F99}" destId="{41A4BC31-225E-4FDB-B436-79A66A5E53B9}" srcOrd="0" destOrd="2" presId="urn:microsoft.com/office/officeart/2005/8/layout/vList6"/>
    <dgm:cxn modelId="{25719645-347B-4B24-BF6A-A158CB7F5A43}" type="presOf" srcId="{1F25C779-5830-47AA-8873-F57C38BE3882}" destId="{41A4BC31-225E-4FDB-B436-79A66A5E53B9}" srcOrd="0" destOrd="0" presId="urn:microsoft.com/office/officeart/2005/8/layout/vList6"/>
    <dgm:cxn modelId="{B246FE66-D83B-442B-AE3C-B56C6FB82197}" srcId="{E3AD0B36-E2F5-4578-8990-86E42DABD63D}" destId="{538C2810-63FB-4B03-96C0-FF07792BD921}" srcOrd="0" destOrd="0" parTransId="{0352DF49-4C1D-4F56-AE98-B751611F5E61}" sibTransId="{605072EE-12C0-434F-B365-63B41F1733AD}"/>
    <dgm:cxn modelId="{C2AC9C47-4594-4BE3-82F8-FC09F4DA0856}" srcId="{0BC17232-4913-457F-988D-ECAA54147E6F}" destId="{17D03932-C0B8-456A-AA32-348170A21F99}" srcOrd="2" destOrd="0" parTransId="{DFE5ADE7-62EE-4299-BA88-E2BFF183DEB8}" sibTransId="{8AB9229B-EB82-4F48-876C-DC650C18FDE2}"/>
    <dgm:cxn modelId="{8981C351-FF5A-4D71-985E-3B4D2C457D9C}" srcId="{E3AD0B36-E2F5-4578-8990-86E42DABD63D}" destId="{45F5096B-4B0F-4B59-AED3-AD3ACE7CD166}" srcOrd="1" destOrd="0" parTransId="{E077C4C6-13FC-4214-8003-A52670D50359}" sibTransId="{7FA7DDAF-0A53-4090-BC63-1FE217C86ABC}"/>
    <dgm:cxn modelId="{A7ACB585-7EF1-4835-B563-FF43F1A5BD51}" srcId="{927DE597-E952-4A16-9A6C-BB5A7C0B331A}" destId="{E3AD0B36-E2F5-4578-8990-86E42DABD63D}" srcOrd="1" destOrd="0" parTransId="{51EF0B03-1F22-4E61-B15A-5103632B3A74}" sibTransId="{BA84F472-E13D-47D4-9367-889ABFEE80B3}"/>
    <dgm:cxn modelId="{FC16A095-6567-44AF-8C82-A100F91FC10E}" type="presOf" srcId="{0BC17232-4913-457F-988D-ECAA54147E6F}" destId="{250F8C7F-4339-4DFC-8CAE-D40E1ED5ADA3}" srcOrd="0" destOrd="0" presId="urn:microsoft.com/office/officeart/2005/8/layout/vList6"/>
    <dgm:cxn modelId="{21869B9D-2C84-40B9-9301-844680B667EB}" type="presOf" srcId="{B94D8873-9668-44AF-AAB3-744F60C6FE58}" destId="{1D88C60C-BB20-4A4E-A583-D4C10D19DCF9}" srcOrd="0" destOrd="2" presId="urn:microsoft.com/office/officeart/2005/8/layout/vList6"/>
    <dgm:cxn modelId="{9FACD6C7-55A3-4113-84E4-0A80211A86B4}" type="presOf" srcId="{45F5096B-4B0F-4B59-AED3-AD3ACE7CD166}" destId="{1D88C60C-BB20-4A4E-A583-D4C10D19DCF9}" srcOrd="0" destOrd="1" presId="urn:microsoft.com/office/officeart/2005/8/layout/vList6"/>
    <dgm:cxn modelId="{BD0F2ADF-FC44-40F2-BD51-7F2B6CE09A05}" srcId="{0BC17232-4913-457F-988D-ECAA54147E6F}" destId="{1F25C779-5830-47AA-8873-F57C38BE3882}" srcOrd="0" destOrd="0" parTransId="{B3E66D2A-FEB7-437C-A2AC-58016E6A05AF}" sibTransId="{CFD8C105-6F79-4D6E-8250-8BBCB3B716C5}"/>
    <dgm:cxn modelId="{C28B2AE5-9489-45D6-B4AA-8E6A7E7788CF}" srcId="{E3AD0B36-E2F5-4578-8990-86E42DABD63D}" destId="{B94D8873-9668-44AF-AAB3-744F60C6FE58}" srcOrd="2" destOrd="0" parTransId="{BFB33649-2A5D-4CB0-9D39-D2EE63461473}" sibTransId="{3DC70667-8316-4032-BD74-122E1E924CF0}"/>
    <dgm:cxn modelId="{DC7D3CF2-8990-4858-BB94-EF5AD3A542A9}" srcId="{0BC17232-4913-457F-988D-ECAA54147E6F}" destId="{17E86243-DE2A-41DC-B62A-6C41B79949E1}" srcOrd="1" destOrd="0" parTransId="{17DDC1BF-6AA9-4DA1-8606-10747583EFF9}" sibTransId="{8BDCC092-565C-4AA1-A59E-35BCE566E832}"/>
    <dgm:cxn modelId="{CDB46CF6-F196-43CE-A92E-AA6C950328B6}" type="presOf" srcId="{927DE597-E952-4A16-9A6C-BB5A7C0B331A}" destId="{34491DDA-0473-4A6F-B30C-079250FD2DAF}" srcOrd="0" destOrd="0" presId="urn:microsoft.com/office/officeart/2005/8/layout/vList6"/>
    <dgm:cxn modelId="{0F6ADBF7-8ED1-48BC-A7EA-BF0C0A488876}" type="presOf" srcId="{E3AD0B36-E2F5-4578-8990-86E42DABD63D}" destId="{88252901-415D-406F-B133-5C8B4FD7A03C}" srcOrd="0" destOrd="0" presId="urn:microsoft.com/office/officeart/2005/8/layout/vList6"/>
    <dgm:cxn modelId="{5ECBA2F8-845B-4A7C-BE9C-FDA998E2CC58}" type="presOf" srcId="{17E86243-DE2A-41DC-B62A-6C41B79949E1}" destId="{41A4BC31-225E-4FDB-B436-79A66A5E53B9}" srcOrd="0" destOrd="1" presId="urn:microsoft.com/office/officeart/2005/8/layout/vList6"/>
    <dgm:cxn modelId="{273DE521-1C26-45AC-A399-946DF035C3A3}" type="presParOf" srcId="{34491DDA-0473-4A6F-B30C-079250FD2DAF}" destId="{79073BF0-B06B-4744-8E95-4C0B6E6B067A}" srcOrd="0" destOrd="0" presId="urn:microsoft.com/office/officeart/2005/8/layout/vList6"/>
    <dgm:cxn modelId="{2D600A67-378B-432E-8CE5-7867C072D8A3}" type="presParOf" srcId="{79073BF0-B06B-4744-8E95-4C0B6E6B067A}" destId="{250F8C7F-4339-4DFC-8CAE-D40E1ED5ADA3}" srcOrd="0" destOrd="0" presId="urn:microsoft.com/office/officeart/2005/8/layout/vList6"/>
    <dgm:cxn modelId="{F89C8039-4C41-439C-9F8F-EFD4686744BC}" type="presParOf" srcId="{79073BF0-B06B-4744-8E95-4C0B6E6B067A}" destId="{41A4BC31-225E-4FDB-B436-79A66A5E53B9}" srcOrd="1" destOrd="0" presId="urn:microsoft.com/office/officeart/2005/8/layout/vList6"/>
    <dgm:cxn modelId="{E3426229-F1F4-4B04-A297-1B692E111490}" type="presParOf" srcId="{34491DDA-0473-4A6F-B30C-079250FD2DAF}" destId="{78A9E80F-7D2F-416D-925C-F439B665E373}" srcOrd="1" destOrd="0" presId="urn:microsoft.com/office/officeart/2005/8/layout/vList6"/>
    <dgm:cxn modelId="{D3AC2141-7C1C-484A-9DDC-2C21E8D2941D}" type="presParOf" srcId="{34491DDA-0473-4A6F-B30C-079250FD2DAF}" destId="{17A4896A-5898-40FA-B786-A7EDB5E0B31A}" srcOrd="2" destOrd="0" presId="urn:microsoft.com/office/officeart/2005/8/layout/vList6"/>
    <dgm:cxn modelId="{C0A79B59-B1B9-40C2-8C3F-C61EB3BC7878}" type="presParOf" srcId="{17A4896A-5898-40FA-B786-A7EDB5E0B31A}" destId="{88252901-415D-406F-B133-5C8B4FD7A03C}" srcOrd="0" destOrd="0" presId="urn:microsoft.com/office/officeart/2005/8/layout/vList6"/>
    <dgm:cxn modelId="{E0B2A053-63FE-4A42-A1D6-A901B1303ACE}" type="presParOf" srcId="{17A4896A-5898-40FA-B786-A7EDB5E0B31A}" destId="{1D88C60C-BB20-4A4E-A583-D4C10D19DCF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112F3-C99B-4FFB-9775-2803E24DC6BE}">
      <dsp:nvSpPr>
        <dsp:cNvPr id="0" name=""/>
        <dsp:cNvSpPr/>
      </dsp:nvSpPr>
      <dsp:spPr>
        <a:xfrm>
          <a:off x="3352536" y="1903"/>
          <a:ext cx="1586566" cy="1031268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FF3399"/>
              </a:solidFill>
            </a:rPr>
            <a:t>Periodistas</a:t>
          </a:r>
        </a:p>
      </dsp:txBody>
      <dsp:txXfrm>
        <a:off x="3402878" y="52245"/>
        <a:ext cx="1485882" cy="930584"/>
      </dsp:txXfrm>
    </dsp:sp>
    <dsp:sp modelId="{B22F6FCC-214C-4079-8CFE-D4738E1641B3}">
      <dsp:nvSpPr>
        <dsp:cNvPr id="0" name=""/>
        <dsp:cNvSpPr/>
      </dsp:nvSpPr>
      <dsp:spPr>
        <a:xfrm>
          <a:off x="2083406" y="517537"/>
          <a:ext cx="4124825" cy="4124825"/>
        </a:xfrm>
        <a:custGeom>
          <a:avLst/>
          <a:gdLst/>
          <a:ahLst/>
          <a:cxnLst/>
          <a:rect l="0" t="0" r="0" b="0"/>
          <a:pathLst>
            <a:path>
              <a:moveTo>
                <a:pt x="2866620" y="163256"/>
              </a:moveTo>
              <a:arcTo wR="2062412" hR="2062412" stAng="17577030" swAng="1963886"/>
            </a:path>
          </a:pathLst>
        </a:custGeom>
        <a:noFill/>
        <a:ln w="6350" cap="flat" cmpd="sng" algn="ctr">
          <a:solidFill>
            <a:schemeClr val="accent3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AB047-3299-4D73-A85D-8B2C005251F7}">
      <dsp:nvSpPr>
        <dsp:cNvPr id="0" name=""/>
        <dsp:cNvSpPr/>
      </dsp:nvSpPr>
      <dsp:spPr>
        <a:xfrm>
          <a:off x="5055142" y="1426995"/>
          <a:ext cx="2104295" cy="1031268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FF3399"/>
              </a:solidFill>
            </a:rPr>
            <a:t>Organizaciones</a:t>
          </a:r>
        </a:p>
      </dsp:txBody>
      <dsp:txXfrm>
        <a:off x="5105484" y="1477337"/>
        <a:ext cx="2003611" cy="930584"/>
      </dsp:txXfrm>
    </dsp:sp>
    <dsp:sp modelId="{6F830191-707C-43C7-A9BA-A3B23664176D}">
      <dsp:nvSpPr>
        <dsp:cNvPr id="0" name=""/>
        <dsp:cNvSpPr/>
      </dsp:nvSpPr>
      <dsp:spPr>
        <a:xfrm>
          <a:off x="2083406" y="517537"/>
          <a:ext cx="4124825" cy="4124825"/>
        </a:xfrm>
        <a:custGeom>
          <a:avLst/>
          <a:gdLst/>
          <a:ahLst/>
          <a:cxnLst/>
          <a:rect l="0" t="0" r="0" b="0"/>
          <a:pathLst>
            <a:path>
              <a:moveTo>
                <a:pt x="4121969" y="1953920"/>
              </a:moveTo>
              <a:arcTo wR="2062412" hR="2062412" stAng="21419075" swAng="2198107"/>
            </a:path>
          </a:pathLst>
        </a:custGeom>
        <a:noFill/>
        <a:ln w="6350" cap="flat" cmpd="sng" algn="ctr">
          <a:solidFill>
            <a:schemeClr val="accent3">
              <a:shade val="90000"/>
              <a:hueOff val="0"/>
              <a:satOff val="0"/>
              <a:lumOff val="57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D1586-5799-4B0F-A100-3E31B2B1906D}">
      <dsp:nvSpPr>
        <dsp:cNvPr id="0" name=""/>
        <dsp:cNvSpPr/>
      </dsp:nvSpPr>
      <dsp:spPr>
        <a:xfrm>
          <a:off x="4564791" y="3732842"/>
          <a:ext cx="1586566" cy="1031268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FF3399"/>
              </a:solidFill>
            </a:rPr>
            <a:t>Policía</a:t>
          </a:r>
        </a:p>
      </dsp:txBody>
      <dsp:txXfrm>
        <a:off x="4615133" y="3783184"/>
        <a:ext cx="1485882" cy="930584"/>
      </dsp:txXfrm>
    </dsp:sp>
    <dsp:sp modelId="{7FCB5E64-AAE1-4046-8AD2-0DAB06A79F17}">
      <dsp:nvSpPr>
        <dsp:cNvPr id="0" name=""/>
        <dsp:cNvSpPr/>
      </dsp:nvSpPr>
      <dsp:spPr>
        <a:xfrm>
          <a:off x="2083406" y="517537"/>
          <a:ext cx="4124825" cy="4124825"/>
        </a:xfrm>
        <a:custGeom>
          <a:avLst/>
          <a:gdLst/>
          <a:ahLst/>
          <a:cxnLst/>
          <a:rect l="0" t="0" r="0" b="0"/>
          <a:pathLst>
            <a:path>
              <a:moveTo>
                <a:pt x="2473176" y="4083506"/>
              </a:moveTo>
              <a:arcTo wR="2062412" hR="2062412" stAng="4710706" swAng="1378589"/>
            </a:path>
          </a:pathLst>
        </a:custGeom>
        <a:noFill/>
        <a:ln w="6350" cap="flat" cmpd="sng" algn="ctr">
          <a:solidFill>
            <a:schemeClr val="accent3">
              <a:shade val="90000"/>
              <a:hueOff val="0"/>
              <a:satOff val="0"/>
              <a:lumOff val="1154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CC0A5-014C-4072-B6A3-E34D2538EEFB}">
      <dsp:nvSpPr>
        <dsp:cNvPr id="0" name=""/>
        <dsp:cNvSpPr/>
      </dsp:nvSpPr>
      <dsp:spPr>
        <a:xfrm>
          <a:off x="2140280" y="3732842"/>
          <a:ext cx="1586566" cy="1031268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FF3399"/>
              </a:solidFill>
            </a:rPr>
            <a:t>Publicitarios</a:t>
          </a:r>
        </a:p>
      </dsp:txBody>
      <dsp:txXfrm>
        <a:off x="2190622" y="3783184"/>
        <a:ext cx="1485882" cy="930584"/>
      </dsp:txXfrm>
    </dsp:sp>
    <dsp:sp modelId="{830631A0-4E19-413F-9374-88F9F22346E9}">
      <dsp:nvSpPr>
        <dsp:cNvPr id="0" name=""/>
        <dsp:cNvSpPr/>
      </dsp:nvSpPr>
      <dsp:spPr>
        <a:xfrm>
          <a:off x="2083406" y="517537"/>
          <a:ext cx="4124825" cy="4124825"/>
        </a:xfrm>
        <a:custGeom>
          <a:avLst/>
          <a:gdLst/>
          <a:ahLst/>
          <a:cxnLst/>
          <a:rect l="0" t="0" r="0" b="0"/>
          <a:pathLst>
            <a:path>
              <a:moveTo>
                <a:pt x="344977" y="3204324"/>
              </a:moveTo>
              <a:arcTo wR="2062412" hR="2062412" stAng="8782818" swAng="2198107"/>
            </a:path>
          </a:pathLst>
        </a:custGeom>
        <a:noFill/>
        <a:ln w="6350" cap="flat" cmpd="sng" algn="ctr">
          <a:solidFill>
            <a:schemeClr val="accent3">
              <a:shade val="90000"/>
              <a:hueOff val="0"/>
              <a:satOff val="0"/>
              <a:lumOff val="1732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C1520-0607-4F1A-812D-0E1CB57C995A}">
      <dsp:nvSpPr>
        <dsp:cNvPr id="0" name=""/>
        <dsp:cNvSpPr/>
      </dsp:nvSpPr>
      <dsp:spPr>
        <a:xfrm>
          <a:off x="1193489" y="1426995"/>
          <a:ext cx="1981717" cy="1031268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FF3399"/>
              </a:solidFill>
            </a:rPr>
            <a:t>Investigadoras</a:t>
          </a:r>
        </a:p>
      </dsp:txBody>
      <dsp:txXfrm>
        <a:off x="1243831" y="1477337"/>
        <a:ext cx="1881033" cy="930584"/>
      </dsp:txXfrm>
    </dsp:sp>
    <dsp:sp modelId="{84309C2A-0F14-45A1-BD23-2553B73B60D1}">
      <dsp:nvSpPr>
        <dsp:cNvPr id="0" name=""/>
        <dsp:cNvSpPr/>
      </dsp:nvSpPr>
      <dsp:spPr>
        <a:xfrm>
          <a:off x="2083406" y="517537"/>
          <a:ext cx="4124825" cy="4124825"/>
        </a:xfrm>
        <a:custGeom>
          <a:avLst/>
          <a:gdLst/>
          <a:ahLst/>
          <a:cxnLst/>
          <a:rect l="0" t="0" r="0" b="0"/>
          <a:pathLst>
            <a:path>
              <a:moveTo>
                <a:pt x="359023" y="899651"/>
              </a:moveTo>
              <a:arcTo wR="2062412" hR="2062412" stAng="12859085" swAng="1963886"/>
            </a:path>
          </a:pathLst>
        </a:custGeom>
        <a:noFill/>
        <a:ln w="6350" cap="flat" cmpd="sng" algn="ctr">
          <a:solidFill>
            <a:schemeClr val="accent3">
              <a:shade val="90000"/>
              <a:hueOff val="0"/>
              <a:satOff val="0"/>
              <a:lumOff val="2309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A190F-14B9-4BD4-9DC7-7A704883172B}">
      <dsp:nvSpPr>
        <dsp:cNvPr id="0" name=""/>
        <dsp:cNvSpPr/>
      </dsp:nvSpPr>
      <dsp:spPr>
        <a:xfrm rot="16200000">
          <a:off x="1400638" y="1349341"/>
          <a:ext cx="3194282" cy="2270364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158750" rIns="142875" bIns="15875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>
              <a:solidFill>
                <a:srgbClr val="FF3399"/>
              </a:solidFill>
            </a:rPr>
            <a:t>Riesgos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- Salirse del marco del encuentro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- Ser redundantes</a:t>
          </a:r>
        </a:p>
      </dsp:txBody>
      <dsp:txXfrm rot="5400000">
        <a:off x="1973447" y="998232"/>
        <a:ext cx="2159514" cy="2972582"/>
      </dsp:txXfrm>
    </dsp:sp>
    <dsp:sp modelId="{FC36DEB5-0D80-43A7-8B47-FC35CF82959A}">
      <dsp:nvSpPr>
        <dsp:cNvPr id="0" name=""/>
        <dsp:cNvSpPr/>
      </dsp:nvSpPr>
      <dsp:spPr>
        <a:xfrm rot="5400000">
          <a:off x="4025920" y="1358516"/>
          <a:ext cx="3194282" cy="2252015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875" tIns="158750" rIns="95250" bIns="15875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>
              <a:solidFill>
                <a:srgbClr val="FF3399"/>
              </a:solidFill>
            </a:rPr>
            <a:t>Soluciones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- Renegociar el objetivo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5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- Utilizar casos</a:t>
          </a:r>
        </a:p>
      </dsp:txBody>
      <dsp:txXfrm rot="-5400000">
        <a:off x="4497053" y="997337"/>
        <a:ext cx="2142061" cy="2974374"/>
      </dsp:txXfrm>
    </dsp:sp>
    <dsp:sp modelId="{6E20145F-BBB8-41BE-B0D1-A5E4157D1EC4}">
      <dsp:nvSpPr>
        <dsp:cNvPr id="0" name=""/>
        <dsp:cNvSpPr/>
      </dsp:nvSpPr>
      <dsp:spPr>
        <a:xfrm>
          <a:off x="2997579" y="0"/>
          <a:ext cx="2040683" cy="20405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F2D21-352E-4275-8248-A0D72910BD24}">
      <dsp:nvSpPr>
        <dsp:cNvPr id="0" name=""/>
        <dsp:cNvSpPr/>
      </dsp:nvSpPr>
      <dsp:spPr>
        <a:xfrm rot="10800000">
          <a:off x="2997579" y="2927967"/>
          <a:ext cx="2040683" cy="20405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4BC31-225E-4FDB-B436-79A66A5E53B9}">
      <dsp:nvSpPr>
        <dsp:cNvPr id="0" name=""/>
        <dsp:cNvSpPr/>
      </dsp:nvSpPr>
      <dsp:spPr>
        <a:xfrm>
          <a:off x="2341960" y="2272"/>
          <a:ext cx="5775544" cy="19096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Poder de influencia (legitimación social)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Interés (vínculo directo y conocimiento del fenómeno</a:t>
          </a:r>
          <a:r>
            <a:rPr lang="es-ES" sz="12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)</a:t>
          </a:r>
        </a:p>
      </dsp:txBody>
      <dsp:txXfrm>
        <a:off x="2341960" y="240974"/>
        <a:ext cx="5059437" cy="1432214"/>
      </dsp:txXfrm>
    </dsp:sp>
    <dsp:sp modelId="{250F8C7F-4339-4DFC-8CAE-D40E1ED5ADA3}">
      <dsp:nvSpPr>
        <dsp:cNvPr id="0" name=""/>
        <dsp:cNvSpPr/>
      </dsp:nvSpPr>
      <dsp:spPr>
        <a:xfrm>
          <a:off x="2309" y="215003"/>
          <a:ext cx="2339651" cy="1484155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 dirty="0"/>
            <a:t>Eje 1</a:t>
          </a:r>
        </a:p>
      </dsp:txBody>
      <dsp:txXfrm>
        <a:off x="74759" y="287453"/>
        <a:ext cx="2194751" cy="1339255"/>
      </dsp:txXfrm>
    </dsp:sp>
    <dsp:sp modelId="{1D88C60C-BB20-4A4E-A583-D4C10D19DCF9}">
      <dsp:nvSpPr>
        <dsp:cNvPr id="0" name=""/>
        <dsp:cNvSpPr/>
      </dsp:nvSpPr>
      <dsp:spPr>
        <a:xfrm>
          <a:off x="2339713" y="2102852"/>
          <a:ext cx="5777676" cy="23593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Capacidad de adaptación a las prácticas periodísticas (competencia comunicativa, manejo de blogs, redes, publicidad, etc.)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Grado de institucionalización: organizado versus no organizado, particular</a:t>
          </a:r>
        </a:p>
      </dsp:txBody>
      <dsp:txXfrm>
        <a:off x="2339713" y="2397773"/>
        <a:ext cx="4892912" cy="1769529"/>
      </dsp:txXfrm>
    </dsp:sp>
    <dsp:sp modelId="{88252901-415D-406F-B133-5C8B4FD7A03C}">
      <dsp:nvSpPr>
        <dsp:cNvPr id="0" name=""/>
        <dsp:cNvSpPr/>
      </dsp:nvSpPr>
      <dsp:spPr>
        <a:xfrm>
          <a:off x="2423" y="2571596"/>
          <a:ext cx="2337290" cy="1421882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 dirty="0"/>
            <a:t>Eje 2</a:t>
          </a:r>
        </a:p>
      </dsp:txBody>
      <dsp:txXfrm>
        <a:off x="71834" y="2641007"/>
        <a:ext cx="2198468" cy="1283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A2ED1-19EC-496E-831E-B2C42F40CDB0}" type="datetimeFigureOut">
              <a:rPr lang="es-ES" smtClean="0"/>
              <a:t>06/12/2018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97125-C0B9-4903-A15F-918A608A14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760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6EF4-7FDE-4826-AF51-C92F97218E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341D-E93D-410A-8CE8-17DA7CB93B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0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6EF4-7FDE-4826-AF51-C92F97218E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341D-E93D-410A-8CE8-17DA7CB93B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5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6EF4-7FDE-4826-AF51-C92F97218E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341D-E93D-410A-8CE8-17DA7CB93B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rgbClr val="FF3399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6EF4-7FDE-4826-AF51-C92F97218E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341D-E93D-410A-8CE8-17DA7CB93B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9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 b="1" i="0" baseline="0">
                <a:solidFill>
                  <a:srgbClr val="FF3399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6EF4-7FDE-4826-AF51-C92F97218E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341D-E93D-410A-8CE8-17DA7CB93B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6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6EF4-7FDE-4826-AF51-C92F97218E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341D-E93D-410A-8CE8-17DA7CB93B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6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6EF4-7FDE-4826-AF51-C92F97218E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341D-E93D-410A-8CE8-17DA7CB93B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7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rgbClr val="FF3399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6EF4-7FDE-4826-AF51-C92F97218E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341D-E93D-410A-8CE8-17DA7CB93B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6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6EF4-7FDE-4826-AF51-C92F97218E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341D-E93D-410A-8CE8-17DA7CB93B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3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6EF4-7FDE-4826-AF51-C92F97218E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341D-E93D-410A-8CE8-17DA7CB93B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9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6EF4-7FDE-4826-AF51-C92F97218E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06/12/2018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341D-E93D-410A-8CE8-17DA7CB93B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8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2376EF4-7FDE-4826-AF51-C92F97218E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06/12/2018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51F341D-E93D-410A-8CE8-17DA7CB93B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1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macal@hmca.uva.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2626" y="365126"/>
            <a:ext cx="8263830" cy="1325563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El debate público sobre la prostitución: reconciliando paradigmas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Vanesa </a:t>
            </a:r>
            <a:r>
              <a:rPr lang="es-E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Sáiz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Echezarreta, Diana Fernández Romero, Maria Cruz Alvarado López, Patricia Simón</a:t>
            </a:r>
          </a:p>
          <a:p>
            <a:pPr marL="0" indent="0" algn="ctr">
              <a:buNone/>
            </a:pP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 de abril de 2016</a:t>
            </a:r>
          </a:p>
          <a:p>
            <a:pPr marL="0" indent="0" algn="ctr">
              <a:buNone/>
            </a:pP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AutoShape 2" descr="Resultado de imagen de congreso internacional URJC prostitució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330" y="3861048"/>
            <a:ext cx="2016224" cy="28525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4405381"/>
            <a:ext cx="2175892" cy="135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32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1412776"/>
            <a:ext cx="7886700" cy="4351338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9" y="3617361"/>
            <a:ext cx="4667103" cy="310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770" y="175773"/>
            <a:ext cx="4873701" cy="325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651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1325563"/>
          </a:xfrm>
        </p:spPr>
        <p:txBody>
          <a:bodyPr/>
          <a:lstStyle/>
          <a:p>
            <a:r>
              <a:rPr lang="es-ES" dirty="0"/>
              <a:t>Participantes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22393"/>
              </p:ext>
            </p:extLst>
          </p:nvPr>
        </p:nvGraphicFramePr>
        <p:xfrm>
          <a:off x="323528" y="1412776"/>
          <a:ext cx="8352928" cy="4834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4118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Búsqueda de participantes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24744"/>
            <a:ext cx="8515350" cy="45481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Organizaciones que no quieren participar:</a:t>
            </a:r>
          </a:p>
          <a:p>
            <a:pPr marL="457200" lvl="1" indent="0" algn="just">
              <a:buNone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 algn="just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porque sienten que les obligaría a tomar posición</a:t>
            </a:r>
          </a:p>
          <a:p>
            <a:pPr lvl="2" algn="just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 deben hacerlo junto a otras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 las que han tenido conflictos previos</a:t>
            </a:r>
          </a:p>
          <a:p>
            <a:pPr marL="457200" lvl="1" indent="0" algn="just">
              <a:buNone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Portavoces que sólo quieren participar si pueden exponer su posición sin condiciones.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 algn="just"/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Interés mayor del previsto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parte de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periodistas.</a:t>
            </a:r>
          </a:p>
          <a:p>
            <a:pPr lvl="1" algn="just"/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Dificultad para encontrar profesionales del sector de la publicidad.</a:t>
            </a:r>
          </a:p>
          <a:p>
            <a:pPr marL="457200" lvl="1" indent="0" algn="just">
              <a:buNone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24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1184" t="29779" r="15687" b="12434"/>
          <a:stretch/>
        </p:blipFill>
        <p:spPr>
          <a:xfrm>
            <a:off x="0" y="1217189"/>
            <a:ext cx="9269298" cy="5668195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11560" y="18864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FF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Participantes definitivos</a:t>
            </a:r>
          </a:p>
        </p:txBody>
      </p:sp>
    </p:spTree>
    <p:extLst>
      <p:ext uri="{BB962C8B-B14F-4D97-AF65-F5344CB8AC3E}">
        <p14:creationId xmlns:p14="http://schemas.microsoft.com/office/powerpoint/2010/main" val="896469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86700" cy="1325563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FF3399"/>
                </a:solidFill>
              </a:rPr>
              <a:t>Evaluación de riesgos/soluciones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7114" y="1556792"/>
            <a:ext cx="8245366" cy="4620171"/>
          </a:xfrm>
        </p:spPr>
        <p:txBody>
          <a:bodyPr>
            <a:noAutofit/>
          </a:bodyPr>
          <a:lstStyle/>
          <a:p>
            <a:pPr lvl="1" algn="just"/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11521688"/>
              </p:ext>
            </p:extLst>
          </p:nvPr>
        </p:nvGraphicFramePr>
        <p:xfrm>
          <a:off x="217340" y="1556792"/>
          <a:ext cx="80270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6614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Dinámicas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104456" cy="273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r="12673"/>
          <a:stretch/>
        </p:blipFill>
        <p:spPr>
          <a:xfrm rot="5400000">
            <a:off x="4337548" y="830590"/>
            <a:ext cx="3121016" cy="2701213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4005064"/>
            <a:ext cx="3386608" cy="254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70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591269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s-ES" dirty="0"/>
              <a:t>Dinámica inicial: </a:t>
            </a:r>
            <a:r>
              <a:rPr lang="es-ES" i="1" dirty="0" err="1"/>
              <a:t>Brainstorming</a:t>
            </a:r>
            <a:r>
              <a:rPr lang="es-ES" i="1" dirty="0"/>
              <a:t> </a:t>
            </a:r>
            <a:r>
              <a:rPr lang="es-ES" dirty="0"/>
              <a:t>sobre el debate y la cobertura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b="1" dirty="0">
              <a:solidFill>
                <a:srgbClr val="FF3399"/>
              </a:solidFill>
            </a:endParaRPr>
          </a:p>
          <a:p>
            <a:pPr lvl="1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¿Con qué metáfora, imagen o adjetivo explicaríais cómo se está produciendo el debate en España? o ¿a qué otros temas de debate creéis que se parece el debate que se da en los medios sobre prostitución?</a:t>
            </a:r>
          </a:p>
          <a:p>
            <a:pPr marL="457200" lvl="1" indent="0">
              <a:buNone/>
            </a:pP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¿Cómo definiríais en pocas palabras la cobertura que hacen los medios sobre este asunto?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4150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Dinámica “Mapeando el escenario: ¿Quién habla y donde?”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1916832"/>
            <a:ext cx="8064895" cy="4752528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Objetivos: </a:t>
            </a:r>
          </a:p>
          <a:p>
            <a:pPr marL="0" indent="0">
              <a:buNone/>
            </a:pP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Identificar las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voces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presentes en el debate, cuáles tienen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presencia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 los medios profesionales y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cuáles se </a:t>
            </a:r>
            <a:r>
              <a:rPr lang="es-E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invisibilizan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lvl="1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Valorar el grado de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presencia y legitimidad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otorgada a esas voces en la esfera pública.</a:t>
            </a:r>
          </a:p>
          <a:p>
            <a:pPr lvl="1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Cuestionar el mapa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 plantear posibles cambios.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87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Dinámica “Mapeando el escenario: ¿Quién habla y donde?”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73497114"/>
              </p:ext>
            </p:extLst>
          </p:nvPr>
        </p:nvGraphicFramePr>
        <p:xfrm>
          <a:off x="628650" y="1916832"/>
          <a:ext cx="811981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6499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094" y="3645024"/>
            <a:ext cx="4464496" cy="297633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88640"/>
            <a:ext cx="2710858" cy="313430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196752"/>
            <a:ext cx="2901362" cy="324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00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9693" t="4392" r="25147" b="7745"/>
          <a:stretch/>
        </p:blipFill>
        <p:spPr>
          <a:xfrm>
            <a:off x="628650" y="238539"/>
            <a:ext cx="7176880" cy="64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67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1000" contrast="26000"/>
                    </a14:imgEffect>
                  </a14:imgLayer>
                </a14:imgProps>
              </a:ext>
            </a:extLst>
          </a:blip>
          <a:srcRect l="50218" t="20614" r="25147" b="43892"/>
          <a:stretch/>
        </p:blipFill>
        <p:spPr>
          <a:xfrm>
            <a:off x="0" y="-549119"/>
            <a:ext cx="9144000" cy="74071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1325563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FF3399"/>
                </a:solidFill>
              </a:rPr>
              <a:t>Dinámica “Mapa de empatía” con los públicos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690688"/>
            <a:ext cx="7985263" cy="4855885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¿Qué deberían los públicos escuchar, ver, decir, sentir, hacer y, con ello, pensar?</a:t>
            </a:r>
          </a:p>
          <a:p>
            <a:pPr marL="0" indent="0">
              <a:buNone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6"/>
          <a:stretch/>
        </p:blipFill>
        <p:spPr bwMode="auto">
          <a:xfrm>
            <a:off x="2023825" y="2996952"/>
            <a:ext cx="5194911" cy="337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620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Dinámica de “Análisis de caso”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628650" y="1700808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grupos</a:t>
            </a:r>
          </a:p>
          <a:p>
            <a:pPr marL="0" indent="0">
              <a:buNone/>
            </a:pP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Debate</a:t>
            </a:r>
          </a:p>
          <a:p>
            <a:pPr lvl="1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Información</a:t>
            </a:r>
          </a:p>
          <a:p>
            <a:pPr lvl="1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Publicidad y representación visual</a:t>
            </a:r>
          </a:p>
          <a:p>
            <a:pPr marL="457200" lvl="1" indent="0">
              <a:buNone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Análisis de las recomendaciones sobre coberturas mediáticas</a:t>
            </a:r>
          </a:p>
          <a:p>
            <a:pPr marL="685800" lvl="2">
              <a:spcBef>
                <a:spcPts val="1000"/>
              </a:spcBef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Valorar el documento </a:t>
            </a:r>
            <a:r>
              <a:rPr lang="es-E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tratamiento de la prostitución y la trata con fines de explotación sexual en los medios de comunicación. Recomendaciones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implementado desde el Ayuntamiento de Barcelona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18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62" y="1672146"/>
            <a:ext cx="4064000" cy="304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9" y="3600214"/>
            <a:ext cx="3967989" cy="2975992"/>
          </a:xfrm>
          <a:prstGeom prst="rect">
            <a:avLst/>
          </a:prstGeom>
        </p:spPr>
      </p:pic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80" y="620688"/>
            <a:ext cx="3631952" cy="2723964"/>
          </a:xfrm>
        </p:spPr>
      </p:pic>
    </p:spTree>
    <p:extLst>
      <p:ext uri="{BB962C8B-B14F-4D97-AF65-F5344CB8AC3E}">
        <p14:creationId xmlns:p14="http://schemas.microsoft.com/office/powerpoint/2010/main" val="213536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Dinámica de cierre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628650" y="1825624"/>
            <a:ext cx="8119814" cy="4555703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¿Cómo sería la cobertura periodística ideal y/o el enfoque comunicativo?</a:t>
            </a:r>
          </a:p>
          <a:p>
            <a:pPr marL="228600" lvl="1">
              <a:spcBef>
                <a:spcPts val="1000"/>
              </a:spcBef>
            </a:pP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Declaración de intenciones y puntos de encuentro</a:t>
            </a:r>
          </a:p>
          <a:p>
            <a:pPr lvl="1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Cuáles serían sus valores</a:t>
            </a:r>
          </a:p>
          <a:p>
            <a:pPr lvl="1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Cuáles serían sus comunidades de referencia (fuentes y públicos)</a:t>
            </a:r>
          </a:p>
          <a:p>
            <a:pPr lvl="1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 los haría diferentes</a:t>
            </a:r>
          </a:p>
          <a:p>
            <a:pPr lvl="1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Cuáles serían sus luchas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1284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Dinámica de cierre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98" y="3789040"/>
            <a:ext cx="4337969" cy="2891979"/>
          </a:xfrm>
        </p:spPr>
      </p:pic>
      <p:pic>
        <p:nvPicPr>
          <p:cNvPr id="5" name="5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r="10658"/>
          <a:stretch/>
        </p:blipFill>
        <p:spPr>
          <a:xfrm>
            <a:off x="641513" y="1988840"/>
            <a:ext cx="3703224" cy="302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88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 preliminares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1044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El debate sobre el discurso público, la cobertura mediática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39552" y="2636912"/>
            <a:ext cx="8280920" cy="4627711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Escasa reflexión sobre la mediatización 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 problema. 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Dificultad para hablar 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cobertura mediática</a:t>
            </a: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Defensa de las</a:t>
            </a: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posiciones 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 respecto a la prostitución.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47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Puntos reiterados (tópicos)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72816"/>
            <a:ext cx="7886700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S_tradnl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medios de comunicación hacen caja 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 este tema.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s-ES_tradnl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Teorías 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 no identifican actores concretos.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afirma que </a:t>
            </a: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hay debate, 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qué</a:t>
            </a: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solo existe el estigma, la </a:t>
            </a:r>
            <a:r>
              <a:rPr lang="es-ES_tradnl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estereotipación</a:t>
            </a: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la invisibilidad.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0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1325563"/>
          </a:xfrm>
        </p:spPr>
        <p:txBody>
          <a:bodyPr/>
          <a:lstStyle/>
          <a:p>
            <a:r>
              <a:rPr lang="es-ES" dirty="0"/>
              <a:t>Debate prostitución y trata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496944" cy="496855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Dicotómico: </a:t>
            </a: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abolicionismo / regulación.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S_tradn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Saturación de portavoces con </a:t>
            </a: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enfoques personalistas.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S_tradn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Hincapié en los </a:t>
            </a: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elementos de distancia </a:t>
            </a: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 no en los asuntos de consenso parcial.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S_tradn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 servicio del refuerzo de </a:t>
            </a: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imaginarios, creencias y valores </a:t>
            </a: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compartidos.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S_tradn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Adaptación a las </a:t>
            </a: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lógicas mediáticas.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S_tradn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Escaso, incoherente, parcial.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73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1325563"/>
          </a:xfrm>
        </p:spPr>
        <p:txBody>
          <a:bodyPr/>
          <a:lstStyle/>
          <a:p>
            <a:r>
              <a:rPr lang="es-ES" dirty="0"/>
              <a:t>Pautas informativas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518457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Género de </a:t>
            </a: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sucesos.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S_tradn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Sensacionalismo, superficialidad, simplificación.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S_tradn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Prostitución y trata </a:t>
            </a: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suelen ir </a:t>
            </a: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ligadas.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S_tradn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se incorpora el </a:t>
            </a: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marco explicativo de las desigualdades.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S_tradn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Confusiones conceptuales </a:t>
            </a: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(tráfico, trata).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Sobrerrepresentación del discurso policial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como enfoque y fuente.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2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1325563"/>
          </a:xfrm>
        </p:spPr>
        <p:txBody>
          <a:bodyPr>
            <a:normAutofit/>
          </a:bodyPr>
          <a:lstStyle/>
          <a:p>
            <a:r>
              <a:rPr lang="es-ES" dirty="0"/>
              <a:t>Equipo</a:t>
            </a:r>
            <a:endParaRPr lang="es-ES" b="1" dirty="0">
              <a:solidFill>
                <a:srgbClr val="FF3399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5148" t="13069" r="50553" b="58075"/>
          <a:stretch/>
        </p:blipFill>
        <p:spPr>
          <a:xfrm>
            <a:off x="611560" y="1412776"/>
            <a:ext cx="7886700" cy="526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82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Pautas informativas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335838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Dificultad para </a:t>
            </a: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desarrollar y difundir investigaciones.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s-ES_tradnl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Invisibilidad de la </a:t>
            </a: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estructura 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(del negocio/entramado).</a:t>
            </a:r>
          </a:p>
          <a:p>
            <a:endParaRPr lang="es-ES_tradnl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Invisibilidad de la </a:t>
            </a: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demanda.</a:t>
            </a:r>
          </a:p>
          <a:p>
            <a:pPr algn="just"/>
            <a:endParaRPr lang="es-ES_tradnl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hay cuestionamiento de las </a:t>
            </a: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cifras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disponibles.</a:t>
            </a:r>
          </a:p>
          <a:p>
            <a:pPr algn="just"/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Pautas de representación que </a:t>
            </a:r>
            <a:r>
              <a:rPr lang="es-ES_tradnl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revictimizan</a:t>
            </a: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frente al enfoque de la fortaleza y la supervivencia.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40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4738"/>
            <a:ext cx="7886700" cy="1325563"/>
          </a:xfrm>
        </p:spPr>
        <p:txBody>
          <a:bodyPr/>
          <a:lstStyle/>
          <a:p>
            <a:r>
              <a:rPr lang="es-ES" dirty="0"/>
              <a:t>Visibilidad de actores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340768"/>
            <a:ext cx="8208912" cy="50323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Visibilidad </a:t>
            </a: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las </a:t>
            </a: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mujeres </a:t>
            </a: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como </a:t>
            </a: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víctimas “ideales” </a:t>
            </a: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trata.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S_tradn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Invisibilidad de mujeres en situación de prostitución </a:t>
            </a: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(pobres, migrantes, no organizadas, en condiciones de supervivencia).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S_tradn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 mujeres están desprovistas de una historia.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S_tradn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Dificultad para incorporar voces </a:t>
            </a: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</a:t>
            </a: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 </a:t>
            </a: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estén </a:t>
            </a: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institucionalizadas </a:t>
            </a: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y/o no se adapten a las lógicas mediáticas.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S_tradn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hay visibilidad de otras prostituciones </a:t>
            </a: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(homosexual, transexual, etc.)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728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86700" cy="1325563"/>
          </a:xfrm>
        </p:spPr>
        <p:txBody>
          <a:bodyPr/>
          <a:lstStyle/>
          <a:p>
            <a:r>
              <a:rPr lang="es-ES" dirty="0"/>
              <a:t>Discursos publicitarios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556792"/>
            <a:ext cx="8191822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se ha incorporado al debate público la discusión sobre los </a:t>
            </a: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anuncios online.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Vacío legal sobre la </a:t>
            </a: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sanción a los anuncios sexistas 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servicios sexuales.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Falta implicación 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 sistema publicitario en la búsqueda activa de soluciones.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 </a:t>
            </a: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campañas de sensibilización 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son escasas, asistemáticas, perpetúan el estigma.</a:t>
            </a:r>
          </a:p>
        </p:txBody>
      </p:sp>
    </p:spTree>
    <p:extLst>
      <p:ext uri="{BB962C8B-B14F-4D97-AF65-F5344CB8AC3E}">
        <p14:creationId xmlns:p14="http://schemas.microsoft.com/office/powerpoint/2010/main" val="13772491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188640"/>
            <a:ext cx="8119814" cy="1335682"/>
          </a:xfrm>
        </p:spPr>
        <p:txBody>
          <a:bodyPr/>
          <a:lstStyle/>
          <a:p>
            <a:r>
              <a:rPr lang="es-ES" dirty="0"/>
              <a:t>Propuestas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184576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Buscar sinergias</a:t>
            </a: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hay un corpus de conocimiento previo que puede ser aplicable (violencia de género).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s-ES_tradn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Ampliar el marco del debate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que debería ser el de </a:t>
            </a: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sexualidades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 un sentido amplio. (Conexión entre prostitución y maternidad subrogada a través del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postcolonialismo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racismo, violencias machistas, pornografía, etc.)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Potenciar la función de mediación activa de los y las comunicadores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indagando en </a:t>
            </a: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enfoques específicos y no previstos.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Aumentar el </a:t>
            </a: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foco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 la </a:t>
            </a: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demanda, la violencia, el proxenetismo y las estructuras.</a:t>
            </a: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045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8346"/>
            <a:ext cx="8119814" cy="1335682"/>
          </a:xfrm>
        </p:spPr>
        <p:txBody>
          <a:bodyPr/>
          <a:lstStyle/>
          <a:p>
            <a:r>
              <a:rPr lang="es-ES" dirty="0"/>
              <a:t>Propuestas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  Periodismo como espacio para cuestionar los marcos legales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imperantes.</a:t>
            </a:r>
          </a:p>
          <a:p>
            <a:pPr marL="0" indent="0" algn="just">
              <a:buNone/>
            </a:pP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6. Repensar y cuestionar las prácticas periodísticas y publicitarias, mejorando la formación,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 como elemento ofrecido de manera externa sino en colaboración con los medios y los protagonistas.</a:t>
            </a:r>
          </a:p>
          <a:p>
            <a:pPr marL="0" indent="0" algn="just">
              <a:buNone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7. </a:t>
            </a: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Enfoque ideal: </a:t>
            </a:r>
            <a:r>
              <a:rPr lang="es-E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interseccionalidad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derechos humanos, feminismo, periodismo desde la intervención social con un enfoque de fortaleza (observar supervivientes en lugar de víctimas).</a:t>
            </a:r>
          </a:p>
          <a:p>
            <a:pPr marL="457200" indent="-457200" algn="just">
              <a:buFont typeface="+mj-lt"/>
              <a:buAutoNum type="arabicPeriod" startAt="6"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30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19814" cy="1335682"/>
          </a:xfrm>
        </p:spPr>
        <p:txBody>
          <a:bodyPr/>
          <a:lstStyle/>
          <a:p>
            <a:pPr algn="ctr"/>
            <a:r>
              <a:rPr lang="es-ES" dirty="0"/>
              <a:t>Gracias por su atención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204864"/>
            <a:ext cx="8352928" cy="51845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Vanesa </a:t>
            </a:r>
            <a:r>
              <a:rPr lang="es-E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Sáiz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Echezarreta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vanesa.saiz@uclm.es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Diana Fernández Romero</a:t>
            </a:r>
          </a:p>
          <a:p>
            <a:pPr marL="0" indent="0" algn="ctr">
              <a:buNone/>
            </a:pPr>
            <a:r>
              <a:rPr lang="es-E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diana.fernandez.romero@urjc.es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María Cruz Alvarado López</a:t>
            </a:r>
          </a:p>
          <a:p>
            <a:pPr marL="0" indent="0" algn="ctr">
              <a:buNone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macal@hmca.uva.es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Patricia Simón</a:t>
            </a:r>
          </a:p>
          <a:p>
            <a:pPr marL="0" indent="0" algn="ctr">
              <a:buNone/>
            </a:pPr>
            <a:r>
              <a:rPr lang="es-ES" err="1">
                <a:solidFill>
                  <a:schemeClr val="tx1">
                    <a:lumMod val="75000"/>
                    <a:lumOff val="25000"/>
                  </a:schemeClr>
                </a:solidFill>
              </a:rPr>
              <a:t>patriciasimon</a:t>
            </a:r>
            <a:r>
              <a:rPr lang="es-ES">
                <a:solidFill>
                  <a:schemeClr val="tx1">
                    <a:lumMod val="75000"/>
                    <a:lumOff val="25000"/>
                  </a:schemeClr>
                </a:solidFill>
              </a:rPr>
              <a:t>@gmail.com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3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r>
              <a:rPr lang="es-ES" dirty="0"/>
              <a:t>Proyecto marco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896" cy="5184576"/>
          </a:xfrm>
        </p:spPr>
        <p:txBody>
          <a:bodyPr>
            <a:normAutofit/>
          </a:bodyPr>
          <a:lstStyle/>
          <a:p>
            <a:r>
              <a:rPr lang="es-E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construcción de asuntos públicos en la esfera pública mediatizada: análisis </a:t>
            </a:r>
            <a:r>
              <a:rPr lang="es-ES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semioetnográfico</a:t>
            </a:r>
            <a:r>
              <a:rPr lang="es-E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la información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(Grupo Semiótica, Comunicación y Cultura UCM / </a:t>
            </a:r>
            <a:r>
              <a:rPr lang="es-ES" b="1" dirty="0">
                <a:solidFill>
                  <a:srgbClr val="FF3399"/>
                </a:solidFill>
              </a:rPr>
              <a:t>Proyecto: </a:t>
            </a:r>
            <a:r>
              <a:rPr lang="es-ES" b="1" i="1" dirty="0">
                <a:solidFill>
                  <a:srgbClr val="FF3399"/>
                </a:solidFill>
              </a:rPr>
              <a:t>Controversia e imaginarios socio-sexuales</a:t>
            </a:r>
            <a:endParaRPr lang="es-ES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67930"/>
          <a:stretch/>
        </p:blipFill>
        <p:spPr>
          <a:xfrm>
            <a:off x="733208" y="3789040"/>
            <a:ext cx="767758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8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591269"/>
            <a:ext cx="7992888" cy="1397571"/>
          </a:xfrm>
          <a:noFill/>
        </p:spPr>
        <p:txBody>
          <a:bodyPr>
            <a:normAutofit fontScale="90000"/>
          </a:bodyPr>
          <a:lstStyle/>
          <a:p>
            <a:r>
              <a:rPr lang="es-ES" dirty="0"/>
              <a:t>Puntos de partida para abordar el tema de la controversia sobre prostitución en el espacio público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2492896"/>
            <a:ext cx="8064896" cy="5184576"/>
          </a:xfrm>
        </p:spPr>
        <p:txBody>
          <a:bodyPr>
            <a:normAutofit/>
          </a:bodyPr>
          <a:lstStyle/>
          <a:p>
            <a:pPr marL="971550" lvl="1" indent="-514350">
              <a:buAutoNum type="arabicPeriod"/>
            </a:pP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Incertidumbre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compartida (actualidad, controversia, políticas, radicalización…)</a:t>
            </a:r>
          </a:p>
          <a:p>
            <a:pPr marL="457200" lvl="1" indent="0">
              <a:buNone/>
            </a:pPr>
            <a:endParaRPr lang="es-E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	Medios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como 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instrumentos centrales 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definir, mediar, bloquear o avanzar el </a:t>
            </a: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debate</a:t>
            </a:r>
          </a:p>
          <a:p>
            <a:pPr lvl="2"/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 escenifican 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(incluyen/excluyen voces)</a:t>
            </a:r>
          </a:p>
          <a:p>
            <a:pPr lvl="2"/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Ofrecen relatos </a:t>
            </a:r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(apoyan o critican posiciones) </a:t>
            </a:r>
          </a:p>
        </p:txBody>
      </p:sp>
    </p:spTree>
    <p:extLst>
      <p:ext uri="{BB962C8B-B14F-4D97-AF65-F5344CB8AC3E}">
        <p14:creationId xmlns:p14="http://schemas.microsoft.com/office/powerpoint/2010/main" val="426448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1325563"/>
          </a:xfrm>
        </p:spPr>
        <p:txBody>
          <a:bodyPr>
            <a:normAutofit/>
          </a:bodyPr>
          <a:lstStyle/>
          <a:p>
            <a:r>
              <a:rPr lang="es-ES" dirty="0"/>
              <a:t>Objetivos generales</a:t>
            </a:r>
            <a:endParaRPr lang="es-ES" b="1" dirty="0">
              <a:solidFill>
                <a:srgbClr val="FF3399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112568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Realizar una investigación participativa en torno a la construcción de discursos públicos y a las dinámicas del debate</a:t>
            </a: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sobre prostitución y trata: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Identificar </a:t>
            </a:r>
            <a:r>
              <a:rPr lang="es-ES_tradn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actores </a:t>
            </a:r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relevantes.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Describir los </a:t>
            </a:r>
            <a:r>
              <a:rPr lang="es-ES_tradn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argumentos </a:t>
            </a:r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 las </a:t>
            </a:r>
            <a:r>
              <a:rPr lang="es-ES_tradn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relaciones</a:t>
            </a:r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que se establecen entre ellos.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Localizar </a:t>
            </a:r>
            <a:r>
              <a:rPr lang="es-ES_tradn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espacios de discusión y promover espacios </a:t>
            </a:r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la profundización y </a:t>
            </a:r>
            <a:r>
              <a:rPr lang="es-ES_tradn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mejora.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s-ES_tradnl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Pensar conjuntamente </a:t>
            </a:r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 los expertos/as.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s-E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2. Sensibilizar a los/las estudiantes de las áreas de periodismo y comunicación </a:t>
            </a:r>
            <a:r>
              <a:rPr lang="es-ES_trad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(perspectiva de género/lucha contra la violencia de género)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18237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1325563"/>
          </a:xfrm>
        </p:spPr>
        <p:txBody>
          <a:bodyPr/>
          <a:lstStyle/>
          <a:p>
            <a:r>
              <a:rPr lang="es-ES" dirty="0"/>
              <a:t>Objetivos específicos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268760"/>
            <a:ext cx="8892480" cy="5589240"/>
          </a:xfrm>
        </p:spPr>
        <p:txBody>
          <a:bodyPr>
            <a:normAutofit/>
          </a:bodyPr>
          <a:lstStyle/>
          <a:p>
            <a:pPr marL="914400" lvl="1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Analizar la representación de los medios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(y en relación con la esfera digital).</a:t>
            </a:r>
          </a:p>
          <a:p>
            <a:pPr marL="914400" lvl="1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Incluir en la reflexión académica a responsables de los discursos.</a:t>
            </a:r>
          </a:p>
          <a:p>
            <a:pPr marL="914400" lvl="1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Generar relaciones entre expertos.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lvl="1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Poner en relación a periodistas y fuentes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especializadas para contrastar experiencias, compartir limitaciones y detectar oportunidades de cambio.</a:t>
            </a:r>
          </a:p>
          <a:p>
            <a:pPr marL="914400" lvl="1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Identificar pautas de trabajo y representación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 deberían modificarse.</a:t>
            </a:r>
          </a:p>
          <a:p>
            <a:pPr marL="914400" lvl="1" indent="-457200" algn="just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Buscar buenas prácticas en la articulación del debate y en su representación mediática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908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51406" t="64499" r="25147" b="7745"/>
          <a:stretch/>
        </p:blipFill>
        <p:spPr>
          <a:xfrm>
            <a:off x="653200" y="1514202"/>
            <a:ext cx="7663216" cy="5100209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11560" y="18864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rgbClr val="FF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Actividad</a:t>
            </a:r>
          </a:p>
        </p:txBody>
      </p:sp>
    </p:spTree>
    <p:extLst>
      <p:ext uri="{BB962C8B-B14F-4D97-AF65-F5344CB8AC3E}">
        <p14:creationId xmlns:p14="http://schemas.microsoft.com/office/powerpoint/2010/main" val="4155838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1325563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FF3399"/>
                </a:solidFill>
              </a:rPr>
              <a:t>Formato: espacio de “experimentación colectiva”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5184576"/>
          </a:xfrm>
        </p:spPr>
        <p:txBody>
          <a:bodyPr>
            <a:noAutofit/>
          </a:bodyPr>
          <a:lstStyle/>
          <a:p>
            <a:pPr algn="just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Probar formatos diferentes 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 abran la discusión y eviten la escenificación de posturas:</a:t>
            </a:r>
          </a:p>
          <a:p>
            <a:pPr marL="0" indent="0" algn="just">
              <a:buNone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/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abierto al público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1" algn="just"/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Personas con distintos niveles de implicación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 posiciones.</a:t>
            </a:r>
          </a:p>
          <a:p>
            <a:pPr lvl="1" algn="just"/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Meta compartida: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explorar en busca de los puntos de fractura, de los elementos en los que se podría indagar más, incidir, intervenir.</a:t>
            </a:r>
          </a:p>
          <a:p>
            <a:pPr lvl="1" algn="just"/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Preguntas específicas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 permitan abrir y cerrar el debate y explorando aspectos diferentes y comunes.</a:t>
            </a:r>
          </a:p>
          <a:p>
            <a:pPr marL="457200" lvl="1" indent="0" algn="just">
              <a:buNone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busca </a:t>
            </a: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reproducir la deliberación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/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Interesa tanto el </a:t>
            </a: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contenido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debate como su </a:t>
            </a: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proceso.</a:t>
            </a:r>
          </a:p>
          <a:p>
            <a:pPr algn="just"/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6399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1337</Words>
  <Application>Microsoft Office PowerPoint</Application>
  <PresentationFormat>Presentación en pantalla (4:3)</PresentationFormat>
  <Paragraphs>195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1_Tema de Office</vt:lpstr>
      <vt:lpstr>El debate público sobre la prostitución: reconciliando paradigmas</vt:lpstr>
      <vt:lpstr>Presentación de PowerPoint</vt:lpstr>
      <vt:lpstr>Equipo</vt:lpstr>
      <vt:lpstr>Proyecto marco</vt:lpstr>
      <vt:lpstr>Puntos de partida para abordar el tema de la controversia sobre prostitución en el espacio público</vt:lpstr>
      <vt:lpstr>Objetivos generales</vt:lpstr>
      <vt:lpstr>Objetivos específicos</vt:lpstr>
      <vt:lpstr>Presentación de PowerPoint</vt:lpstr>
      <vt:lpstr>Formato: espacio de “experimentación colectiva”</vt:lpstr>
      <vt:lpstr>Presentación de PowerPoint</vt:lpstr>
      <vt:lpstr>Participantes</vt:lpstr>
      <vt:lpstr>Búsqueda de participantes</vt:lpstr>
      <vt:lpstr>Presentación de PowerPoint</vt:lpstr>
      <vt:lpstr>Evaluación de riesgos/soluciones</vt:lpstr>
      <vt:lpstr>Dinámicas</vt:lpstr>
      <vt:lpstr>Dinámica inicial: Brainstorming sobre el debate y la cobertura </vt:lpstr>
      <vt:lpstr>Dinámica “Mapeando el escenario: ¿Quién habla y donde?”</vt:lpstr>
      <vt:lpstr>Dinámica “Mapeando el escenario: ¿Quién habla y donde?”</vt:lpstr>
      <vt:lpstr>Presentación de PowerPoint</vt:lpstr>
      <vt:lpstr>Dinámica “Mapa de empatía” con los públicos</vt:lpstr>
      <vt:lpstr>Dinámica de “Análisis de caso”</vt:lpstr>
      <vt:lpstr>Presentación de PowerPoint</vt:lpstr>
      <vt:lpstr>Dinámica de cierre</vt:lpstr>
      <vt:lpstr>Dinámica de cierre</vt:lpstr>
      <vt:lpstr>Conclusiones preliminares</vt:lpstr>
      <vt:lpstr>El debate sobre el discurso público, la cobertura mediática</vt:lpstr>
      <vt:lpstr>Puntos reiterados (tópicos)</vt:lpstr>
      <vt:lpstr>Debate prostitución y trata</vt:lpstr>
      <vt:lpstr>Pautas informativas</vt:lpstr>
      <vt:lpstr>Pautas informativas</vt:lpstr>
      <vt:lpstr>Visibilidad de actores</vt:lpstr>
      <vt:lpstr>Discursos publicitarios</vt:lpstr>
      <vt:lpstr>Propuestas </vt:lpstr>
      <vt:lpstr>Propuestas</vt:lpstr>
      <vt:lpstr>Gracias por su atención</vt:lpstr>
    </vt:vector>
  </TitlesOfParts>
  <Company>UCLM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VANESA SAIZ ECHEZARRETA</dc:creator>
  <cp:lastModifiedBy>Vanesa Saiz Echezarreta</cp:lastModifiedBy>
  <cp:revision>110</cp:revision>
  <dcterms:created xsi:type="dcterms:W3CDTF">2016-03-07T11:41:53Z</dcterms:created>
  <dcterms:modified xsi:type="dcterms:W3CDTF">2018-12-06T08:13:16Z</dcterms:modified>
</cp:coreProperties>
</file>